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2" r:id="rId3"/>
    <p:sldId id="293" r:id="rId4"/>
    <p:sldId id="294" r:id="rId5"/>
    <p:sldId id="295" r:id="rId6"/>
    <p:sldId id="296" r:id="rId7"/>
    <p:sldId id="297" r:id="rId8"/>
    <p:sldId id="298" r:id="rId9"/>
    <p:sldId id="299" r:id="rId10"/>
    <p:sldId id="300" r:id="rId11"/>
    <p:sldId id="301" r:id="rId12"/>
    <p:sldId id="302" r:id="rId13"/>
    <p:sldId id="303" r:id="rId14"/>
    <p:sldId id="304" r:id="rId15"/>
    <p:sldId id="305" r:id="rId16"/>
    <p:sldId id="306" r:id="rId17"/>
    <p:sldId id="308" r:id="rId18"/>
    <p:sldId id="309"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2" r:id="rId32"/>
    <p:sldId id="323" r:id="rId33"/>
    <p:sldId id="324" r:id="rId34"/>
    <p:sldId id="325" r:id="rId35"/>
    <p:sldId id="326" r:id="rId36"/>
    <p:sldId id="327" r:id="rId37"/>
    <p:sldId id="328" r:id="rId38"/>
    <p:sldId id="329" r:id="rId39"/>
    <p:sldId id="330" r:id="rId40"/>
    <p:sldId id="331" r:id="rId41"/>
    <p:sldId id="332" r:id="rId42"/>
    <p:sldId id="333" r:id="rId43"/>
    <p:sldId id="334" r:id="rId44"/>
    <p:sldId id="335" r:id="rId45"/>
    <p:sldId id="336" r:id="rId46"/>
    <p:sldId id="337" r:id="rId47"/>
    <p:sldId id="338" r:id="rId48"/>
    <p:sldId id="339" r:id="rId49"/>
    <p:sldId id="340" r:id="rId50"/>
    <p:sldId id="341" r:id="rId51"/>
    <p:sldId id="342" r:id="rId52"/>
    <p:sldId id="343" r:id="rId53"/>
    <p:sldId id="344" r:id="rId54"/>
    <p:sldId id="345" r:id="rId55"/>
    <p:sldId id="346" r:id="rId56"/>
    <p:sldId id="347" r:id="rId57"/>
    <p:sldId id="348" r:id="rId58"/>
    <p:sldId id="349" r:id="rId59"/>
    <p:sldId id="350" r:id="rId60"/>
    <p:sldId id="351" r:id="rId61"/>
    <p:sldId id="352" r:id="rId62"/>
    <p:sldId id="353" r:id="rId63"/>
    <p:sldId id="354" r:id="rId64"/>
    <p:sldId id="355" r:id="rId65"/>
    <p:sldId id="356" r:id="rId66"/>
    <p:sldId id="357" r:id="rId67"/>
    <p:sldId id="358" r:id="rId68"/>
    <p:sldId id="359" r:id="rId69"/>
    <p:sldId id="360" r:id="rId70"/>
    <p:sldId id="361" r:id="rId71"/>
    <p:sldId id="362" r:id="rId72"/>
    <p:sldId id="363" r:id="rId73"/>
    <p:sldId id="365" r:id="rId74"/>
    <p:sldId id="366" r:id="rId7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15" autoAdjust="0"/>
    <p:restoredTop sz="94660"/>
  </p:normalViewPr>
  <p:slideViewPr>
    <p:cSldViewPr snapToGrid="0">
      <p:cViewPr varScale="1">
        <p:scale>
          <a:sx n="79" d="100"/>
          <a:sy n="79" d="100"/>
        </p:scale>
        <p:origin x="88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E02C0B-5D50-EA45-1218-5E5E0171910D}"/>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A9E9A178-99C3-0D14-4F84-C7FFE9D608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15031B0-22E9-2A90-1837-345B60FEE743}"/>
              </a:ext>
            </a:extLst>
          </p:cNvPr>
          <p:cNvSpPr>
            <a:spLocks noGrp="1"/>
          </p:cNvSpPr>
          <p:nvPr>
            <p:ph type="dt" sz="half" idx="10"/>
          </p:nvPr>
        </p:nvSpPr>
        <p:spPr/>
        <p:txBody>
          <a:bodyPr/>
          <a:lstStyle/>
          <a:p>
            <a:fld id="{C85FA323-A3A3-4AF4-B2F4-8D9C5FEFE00E}" type="datetimeFigureOut">
              <a:rPr lang="tr-TR" smtClean="0"/>
              <a:t>7.05.2025</a:t>
            </a:fld>
            <a:endParaRPr lang="tr-TR"/>
          </a:p>
        </p:txBody>
      </p:sp>
      <p:sp>
        <p:nvSpPr>
          <p:cNvPr id="5" name="Alt Bilgi Yer Tutucusu 4">
            <a:extLst>
              <a:ext uri="{FF2B5EF4-FFF2-40B4-BE49-F238E27FC236}">
                <a16:creationId xmlns:a16="http://schemas.microsoft.com/office/drawing/2014/main" id="{1CADCBB1-8E10-ED1D-913D-CC5D80F175C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2FC567C-305D-A538-B077-E3AF912A8C69}"/>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4186475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4D815F-313B-A60E-1AD2-157BA04009F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A6B476B6-ABEF-6711-78D4-27851C3D3E7F}"/>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4F5B269-3381-D829-D9B6-A45DC36F1436}"/>
              </a:ext>
            </a:extLst>
          </p:cNvPr>
          <p:cNvSpPr>
            <a:spLocks noGrp="1"/>
          </p:cNvSpPr>
          <p:nvPr>
            <p:ph type="dt" sz="half" idx="10"/>
          </p:nvPr>
        </p:nvSpPr>
        <p:spPr/>
        <p:txBody>
          <a:bodyPr/>
          <a:lstStyle/>
          <a:p>
            <a:fld id="{C85FA323-A3A3-4AF4-B2F4-8D9C5FEFE00E}" type="datetimeFigureOut">
              <a:rPr lang="tr-TR" smtClean="0"/>
              <a:t>7.05.2025</a:t>
            </a:fld>
            <a:endParaRPr lang="tr-TR"/>
          </a:p>
        </p:txBody>
      </p:sp>
      <p:sp>
        <p:nvSpPr>
          <p:cNvPr id="5" name="Alt Bilgi Yer Tutucusu 4">
            <a:extLst>
              <a:ext uri="{FF2B5EF4-FFF2-40B4-BE49-F238E27FC236}">
                <a16:creationId xmlns:a16="http://schemas.microsoft.com/office/drawing/2014/main" id="{5DB636AB-E4F8-385C-0223-F5467358C7E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A3026FF-F23D-AC7A-2E71-E77193E9064E}"/>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3801103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E69D9A66-96A0-1328-99AD-3E0D9A13D7D2}"/>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527C5639-A711-8A01-013B-5821533ED00D}"/>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77C2DCA-DA8F-35C3-3C20-556184CFCCA3}"/>
              </a:ext>
            </a:extLst>
          </p:cNvPr>
          <p:cNvSpPr>
            <a:spLocks noGrp="1"/>
          </p:cNvSpPr>
          <p:nvPr>
            <p:ph type="dt" sz="half" idx="10"/>
          </p:nvPr>
        </p:nvSpPr>
        <p:spPr/>
        <p:txBody>
          <a:bodyPr/>
          <a:lstStyle/>
          <a:p>
            <a:fld id="{C85FA323-A3A3-4AF4-B2F4-8D9C5FEFE00E}" type="datetimeFigureOut">
              <a:rPr lang="tr-TR" smtClean="0"/>
              <a:t>7.05.2025</a:t>
            </a:fld>
            <a:endParaRPr lang="tr-TR"/>
          </a:p>
        </p:txBody>
      </p:sp>
      <p:sp>
        <p:nvSpPr>
          <p:cNvPr id="5" name="Alt Bilgi Yer Tutucusu 4">
            <a:extLst>
              <a:ext uri="{FF2B5EF4-FFF2-40B4-BE49-F238E27FC236}">
                <a16:creationId xmlns:a16="http://schemas.microsoft.com/office/drawing/2014/main" id="{DB41E80D-113C-4781-FA75-D6B0196B6BB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A793730-DF42-0704-D7DD-C87FBD73E48D}"/>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1157449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5CB286-B8EB-E22F-D17E-A5BAF77A0345}"/>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E04A4D7F-9900-88C7-2553-05B2A5553F42}"/>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5F63B37-9997-DAF8-D99F-5F91E7992DA0}"/>
              </a:ext>
            </a:extLst>
          </p:cNvPr>
          <p:cNvSpPr>
            <a:spLocks noGrp="1"/>
          </p:cNvSpPr>
          <p:nvPr>
            <p:ph type="dt" sz="half" idx="10"/>
          </p:nvPr>
        </p:nvSpPr>
        <p:spPr/>
        <p:txBody>
          <a:bodyPr/>
          <a:lstStyle/>
          <a:p>
            <a:fld id="{C85FA323-A3A3-4AF4-B2F4-8D9C5FEFE00E}" type="datetimeFigureOut">
              <a:rPr lang="tr-TR" smtClean="0"/>
              <a:t>7.05.2025</a:t>
            </a:fld>
            <a:endParaRPr lang="tr-TR"/>
          </a:p>
        </p:txBody>
      </p:sp>
      <p:sp>
        <p:nvSpPr>
          <p:cNvPr id="5" name="Alt Bilgi Yer Tutucusu 4">
            <a:extLst>
              <a:ext uri="{FF2B5EF4-FFF2-40B4-BE49-F238E27FC236}">
                <a16:creationId xmlns:a16="http://schemas.microsoft.com/office/drawing/2014/main" id="{F1CFEEFA-00B3-D1A9-B8B8-30E24FC6026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2F04F77-41A2-68E0-F179-C06E3EF0BC1D}"/>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3852387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ECE5B24-8884-BB6A-7CA9-6E2752DC98D8}"/>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23CE62B5-4CBA-9013-AA80-16CEE39E5AD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EB811F92-B8F5-F7C7-2171-A34674C3445E}"/>
              </a:ext>
            </a:extLst>
          </p:cNvPr>
          <p:cNvSpPr>
            <a:spLocks noGrp="1"/>
          </p:cNvSpPr>
          <p:nvPr>
            <p:ph type="dt" sz="half" idx="10"/>
          </p:nvPr>
        </p:nvSpPr>
        <p:spPr/>
        <p:txBody>
          <a:bodyPr/>
          <a:lstStyle/>
          <a:p>
            <a:fld id="{C85FA323-A3A3-4AF4-B2F4-8D9C5FEFE00E}" type="datetimeFigureOut">
              <a:rPr lang="tr-TR" smtClean="0"/>
              <a:t>7.05.2025</a:t>
            </a:fld>
            <a:endParaRPr lang="tr-TR"/>
          </a:p>
        </p:txBody>
      </p:sp>
      <p:sp>
        <p:nvSpPr>
          <p:cNvPr id="5" name="Alt Bilgi Yer Tutucusu 4">
            <a:extLst>
              <a:ext uri="{FF2B5EF4-FFF2-40B4-BE49-F238E27FC236}">
                <a16:creationId xmlns:a16="http://schemas.microsoft.com/office/drawing/2014/main" id="{290CDCAF-985E-5DBD-28CC-2E9B49C63EB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03685B4-0581-16F7-84E1-A32C2BB23650}"/>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2316285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A82883-E480-4D2D-FC25-606EF3BBB614}"/>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65834D69-2CE9-7EBC-517B-842AB326E84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7C21448B-8BB0-438D-3BFE-4CF64F6DBB81}"/>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63701723-A85D-CA63-F078-4592C7093895}"/>
              </a:ext>
            </a:extLst>
          </p:cNvPr>
          <p:cNvSpPr>
            <a:spLocks noGrp="1"/>
          </p:cNvSpPr>
          <p:nvPr>
            <p:ph type="dt" sz="half" idx="10"/>
          </p:nvPr>
        </p:nvSpPr>
        <p:spPr/>
        <p:txBody>
          <a:bodyPr/>
          <a:lstStyle/>
          <a:p>
            <a:fld id="{C85FA323-A3A3-4AF4-B2F4-8D9C5FEFE00E}" type="datetimeFigureOut">
              <a:rPr lang="tr-TR" smtClean="0"/>
              <a:t>7.05.2025</a:t>
            </a:fld>
            <a:endParaRPr lang="tr-TR"/>
          </a:p>
        </p:txBody>
      </p:sp>
      <p:sp>
        <p:nvSpPr>
          <p:cNvPr id="6" name="Alt Bilgi Yer Tutucusu 5">
            <a:extLst>
              <a:ext uri="{FF2B5EF4-FFF2-40B4-BE49-F238E27FC236}">
                <a16:creationId xmlns:a16="http://schemas.microsoft.com/office/drawing/2014/main" id="{AFC939F7-93E9-7EB0-B554-4EC1D58150C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D16FBEFA-7CBD-CA2F-7ECD-98E5D58B7A8D}"/>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2865066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DD067E-8C49-A31B-13FA-1D94086A67A1}"/>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F8CCB98-0BA8-AB76-0D8C-68B690C1A6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CCF744AB-28D7-8FC4-D241-A3CD34AD1095}"/>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CBFDA3D1-3851-375D-CD8E-85DF245FA5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98369639-00C3-CFA0-2D47-F83EFDE2D42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4EAC7322-7383-BE44-D8DA-56FC1D46FCA0}"/>
              </a:ext>
            </a:extLst>
          </p:cNvPr>
          <p:cNvSpPr>
            <a:spLocks noGrp="1"/>
          </p:cNvSpPr>
          <p:nvPr>
            <p:ph type="dt" sz="half" idx="10"/>
          </p:nvPr>
        </p:nvSpPr>
        <p:spPr/>
        <p:txBody>
          <a:bodyPr/>
          <a:lstStyle/>
          <a:p>
            <a:fld id="{C85FA323-A3A3-4AF4-B2F4-8D9C5FEFE00E}" type="datetimeFigureOut">
              <a:rPr lang="tr-TR" smtClean="0"/>
              <a:t>7.05.2025</a:t>
            </a:fld>
            <a:endParaRPr lang="tr-TR"/>
          </a:p>
        </p:txBody>
      </p:sp>
      <p:sp>
        <p:nvSpPr>
          <p:cNvPr id="8" name="Alt Bilgi Yer Tutucusu 7">
            <a:extLst>
              <a:ext uri="{FF2B5EF4-FFF2-40B4-BE49-F238E27FC236}">
                <a16:creationId xmlns:a16="http://schemas.microsoft.com/office/drawing/2014/main" id="{872D5B63-5C52-D854-6C8D-6527853B3774}"/>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01C71B1B-AE04-FCAB-507F-D453E43EF8E7}"/>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256587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11B281-E628-62EC-2EB8-38EC3768C479}"/>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05630468-EE7A-D0B9-5B60-8DE146444E95}"/>
              </a:ext>
            </a:extLst>
          </p:cNvPr>
          <p:cNvSpPr>
            <a:spLocks noGrp="1"/>
          </p:cNvSpPr>
          <p:nvPr>
            <p:ph type="dt" sz="half" idx="10"/>
          </p:nvPr>
        </p:nvSpPr>
        <p:spPr/>
        <p:txBody>
          <a:bodyPr/>
          <a:lstStyle/>
          <a:p>
            <a:fld id="{C85FA323-A3A3-4AF4-B2F4-8D9C5FEFE00E}" type="datetimeFigureOut">
              <a:rPr lang="tr-TR" smtClean="0"/>
              <a:t>7.05.2025</a:t>
            </a:fld>
            <a:endParaRPr lang="tr-TR"/>
          </a:p>
        </p:txBody>
      </p:sp>
      <p:sp>
        <p:nvSpPr>
          <p:cNvPr id="4" name="Alt Bilgi Yer Tutucusu 3">
            <a:extLst>
              <a:ext uri="{FF2B5EF4-FFF2-40B4-BE49-F238E27FC236}">
                <a16:creationId xmlns:a16="http://schemas.microsoft.com/office/drawing/2014/main" id="{AE118D7D-AEBC-F264-CB7A-0428213C7D2A}"/>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7AF95F00-0B77-7D21-1D70-56E0AB28013F}"/>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3470325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1409448D-41CA-7501-62EE-FD07DA19E67C}"/>
              </a:ext>
            </a:extLst>
          </p:cNvPr>
          <p:cNvSpPr>
            <a:spLocks noGrp="1"/>
          </p:cNvSpPr>
          <p:nvPr>
            <p:ph type="dt" sz="half" idx="10"/>
          </p:nvPr>
        </p:nvSpPr>
        <p:spPr/>
        <p:txBody>
          <a:bodyPr/>
          <a:lstStyle/>
          <a:p>
            <a:fld id="{C85FA323-A3A3-4AF4-B2F4-8D9C5FEFE00E}" type="datetimeFigureOut">
              <a:rPr lang="tr-TR" smtClean="0"/>
              <a:t>7.05.2025</a:t>
            </a:fld>
            <a:endParaRPr lang="tr-TR"/>
          </a:p>
        </p:txBody>
      </p:sp>
      <p:sp>
        <p:nvSpPr>
          <p:cNvPr id="3" name="Alt Bilgi Yer Tutucusu 2">
            <a:extLst>
              <a:ext uri="{FF2B5EF4-FFF2-40B4-BE49-F238E27FC236}">
                <a16:creationId xmlns:a16="http://schemas.microsoft.com/office/drawing/2014/main" id="{A66F1D5E-B24E-F876-2313-B0FAEE370898}"/>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2505E488-D0D1-2E63-5CFD-FF67DD5F3DB2}"/>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1958918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25AA8B2-B53C-D0ED-F698-C8B2689993E8}"/>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A5BFC16B-D9F3-BAF5-6D73-34117FFF6B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41AF398A-6A6B-A325-6E4B-EC4FB3EFA5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29515CC-0125-7558-3823-1B679040EAC8}"/>
              </a:ext>
            </a:extLst>
          </p:cNvPr>
          <p:cNvSpPr>
            <a:spLocks noGrp="1"/>
          </p:cNvSpPr>
          <p:nvPr>
            <p:ph type="dt" sz="half" idx="10"/>
          </p:nvPr>
        </p:nvSpPr>
        <p:spPr/>
        <p:txBody>
          <a:bodyPr/>
          <a:lstStyle/>
          <a:p>
            <a:fld id="{C85FA323-A3A3-4AF4-B2F4-8D9C5FEFE00E}" type="datetimeFigureOut">
              <a:rPr lang="tr-TR" smtClean="0"/>
              <a:t>7.05.2025</a:t>
            </a:fld>
            <a:endParaRPr lang="tr-TR"/>
          </a:p>
        </p:txBody>
      </p:sp>
      <p:sp>
        <p:nvSpPr>
          <p:cNvPr id="6" name="Alt Bilgi Yer Tutucusu 5">
            <a:extLst>
              <a:ext uri="{FF2B5EF4-FFF2-40B4-BE49-F238E27FC236}">
                <a16:creationId xmlns:a16="http://schemas.microsoft.com/office/drawing/2014/main" id="{68DE8E81-4D33-3FB9-9F22-6C623CE67C96}"/>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345EAE7-3594-8F22-70E8-8768E7834655}"/>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3155995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BDE6B6-11D1-2C90-59FC-5DAB69C50C4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DFAE5870-589F-9C1E-188A-9DC59EF85A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FEEABD38-199E-2B06-58F2-DC4B3C271A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A160D11D-256F-A212-D102-49160B162800}"/>
              </a:ext>
            </a:extLst>
          </p:cNvPr>
          <p:cNvSpPr>
            <a:spLocks noGrp="1"/>
          </p:cNvSpPr>
          <p:nvPr>
            <p:ph type="dt" sz="half" idx="10"/>
          </p:nvPr>
        </p:nvSpPr>
        <p:spPr/>
        <p:txBody>
          <a:bodyPr/>
          <a:lstStyle/>
          <a:p>
            <a:fld id="{C85FA323-A3A3-4AF4-B2F4-8D9C5FEFE00E}" type="datetimeFigureOut">
              <a:rPr lang="tr-TR" smtClean="0"/>
              <a:t>7.05.2025</a:t>
            </a:fld>
            <a:endParaRPr lang="tr-TR"/>
          </a:p>
        </p:txBody>
      </p:sp>
      <p:sp>
        <p:nvSpPr>
          <p:cNvPr id="6" name="Alt Bilgi Yer Tutucusu 5">
            <a:extLst>
              <a:ext uri="{FF2B5EF4-FFF2-40B4-BE49-F238E27FC236}">
                <a16:creationId xmlns:a16="http://schemas.microsoft.com/office/drawing/2014/main" id="{F25874E2-637C-8A1D-DD5E-9C2337DD391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F2DC0988-8573-21E4-49E5-58A86C2E6B55}"/>
              </a:ext>
            </a:extLst>
          </p:cNvPr>
          <p:cNvSpPr>
            <a:spLocks noGrp="1"/>
          </p:cNvSpPr>
          <p:nvPr>
            <p:ph type="sldNum" sz="quarter" idx="12"/>
          </p:nvPr>
        </p:nvSpPr>
        <p:spPr/>
        <p:txBody>
          <a:bodyPr/>
          <a:lstStyle/>
          <a:p>
            <a:fld id="{B3B9828B-0047-49B9-A16B-B9528D29B7F4}" type="slidenum">
              <a:rPr lang="tr-TR" smtClean="0"/>
              <a:t>‹#›</a:t>
            </a:fld>
            <a:endParaRPr lang="tr-TR"/>
          </a:p>
        </p:txBody>
      </p:sp>
    </p:spTree>
    <p:extLst>
      <p:ext uri="{BB962C8B-B14F-4D97-AF65-F5344CB8AC3E}">
        <p14:creationId xmlns:p14="http://schemas.microsoft.com/office/powerpoint/2010/main" val="2781610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20BB9B91-A878-ABF4-E536-ABBF852AE1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9797AE6-0CBF-A925-C0EB-55721D8571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0A95D2A-E658-4F31-E05E-4208B3CD0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85FA323-A3A3-4AF4-B2F4-8D9C5FEFE00E}" type="datetimeFigureOut">
              <a:rPr lang="tr-TR" smtClean="0"/>
              <a:t>7.05.2025</a:t>
            </a:fld>
            <a:endParaRPr lang="tr-TR"/>
          </a:p>
        </p:txBody>
      </p:sp>
      <p:sp>
        <p:nvSpPr>
          <p:cNvPr id="5" name="Alt Bilgi Yer Tutucusu 4">
            <a:extLst>
              <a:ext uri="{FF2B5EF4-FFF2-40B4-BE49-F238E27FC236}">
                <a16:creationId xmlns:a16="http://schemas.microsoft.com/office/drawing/2014/main" id="{2DADA705-74B3-E8EB-3120-2F93FB617F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0811982F-1E3B-1C74-3FA2-A26333F206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B9828B-0047-49B9-A16B-B9528D29B7F4}" type="slidenum">
              <a:rPr lang="tr-TR" smtClean="0"/>
              <a:t>‹#›</a:t>
            </a:fld>
            <a:endParaRPr lang="tr-TR"/>
          </a:p>
        </p:txBody>
      </p:sp>
    </p:spTree>
    <p:extLst>
      <p:ext uri="{BB962C8B-B14F-4D97-AF65-F5344CB8AC3E}">
        <p14:creationId xmlns:p14="http://schemas.microsoft.com/office/powerpoint/2010/main" val="181845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mitmproxy.or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mailto:deneme@Outlook.co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unicornitems.com/"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043241-67BB-E5FC-432E-E51F0E5480DB}"/>
              </a:ext>
            </a:extLst>
          </p:cNvPr>
          <p:cNvSpPr>
            <a:spLocks noGrp="1"/>
          </p:cNvSpPr>
          <p:nvPr>
            <p:ph type="ctrTitle"/>
          </p:nvPr>
        </p:nvSpPr>
        <p:spPr/>
        <p:txBody>
          <a:bodyPr>
            <a:normAutofit/>
          </a:bodyPr>
          <a:lstStyle/>
          <a:p>
            <a:r>
              <a:rPr lang="tr-TR" dirty="0"/>
              <a:t>BİLGİ GÜVENLİĞİ DERSİ</a:t>
            </a:r>
            <a:br>
              <a:rPr lang="tr-TR" dirty="0"/>
            </a:br>
            <a:r>
              <a:rPr lang="tr-TR" dirty="0"/>
              <a:t>14. </a:t>
            </a:r>
            <a:r>
              <a:rPr lang="tr-TR"/>
              <a:t>HAFTA</a:t>
            </a:r>
            <a:endParaRPr lang="tr-TR" dirty="0"/>
          </a:p>
        </p:txBody>
      </p:sp>
      <p:sp>
        <p:nvSpPr>
          <p:cNvPr id="3" name="Alt Başlık 2">
            <a:extLst>
              <a:ext uri="{FF2B5EF4-FFF2-40B4-BE49-F238E27FC236}">
                <a16:creationId xmlns:a16="http://schemas.microsoft.com/office/drawing/2014/main" id="{C1503549-CDE5-5247-6C97-09B52566AFF2}"/>
              </a:ext>
            </a:extLst>
          </p:cNvPr>
          <p:cNvSpPr>
            <a:spLocks noGrp="1"/>
          </p:cNvSpPr>
          <p:nvPr>
            <p:ph type="subTitle" idx="1"/>
          </p:nvPr>
        </p:nvSpPr>
        <p:spPr/>
        <p:txBody>
          <a:bodyPr>
            <a:normAutofit fontScale="92500" lnSpcReduction="10000"/>
          </a:bodyPr>
          <a:lstStyle/>
          <a:p>
            <a:endParaRPr lang="tr-TR" dirty="0"/>
          </a:p>
          <a:p>
            <a:r>
              <a:rPr lang="tr-TR" dirty="0"/>
              <a:t>KALI LINUX İLE MAN IN THE MIDDLE (MITM)UYGULAMASI</a:t>
            </a:r>
          </a:p>
          <a:p>
            <a:endParaRPr lang="tr-TR" dirty="0"/>
          </a:p>
          <a:p>
            <a:r>
              <a:rPr lang="tr-TR" dirty="0"/>
              <a:t>DR. ÖĞR. ÜYESİ FURKAN ATLAN</a:t>
            </a:r>
          </a:p>
        </p:txBody>
      </p:sp>
    </p:spTree>
    <p:extLst>
      <p:ext uri="{BB962C8B-B14F-4D97-AF65-F5344CB8AC3E}">
        <p14:creationId xmlns:p14="http://schemas.microsoft.com/office/powerpoint/2010/main" val="625817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Man In The Middle (MITM) Nedir?</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Man In The Mıddle (MITM)- Ortadaki adam, bir saldırı türüdür. Bu saldırı, </a:t>
            </a:r>
            <a:r>
              <a:rPr lang="tr-TR" sz="2400" dirty="0"/>
              <a:t>bir saldırganın iki taraf arasındaki iletişimi gizlice dinlediği ve potansiyel olarak bu iletişimi değiştirdiği bir siber saldırı türüdür. Saldırgan, iki taraf arasındaki veri alışverişine gizlice girerek, bu verileri yakalayabilir ve değiştirebilir. Bu tür saldırılar, hem bireysel kullanıcıları hem de kurumsal ağları hedef alabilir.</a:t>
            </a:r>
            <a:endParaRPr lang="tr-TR" sz="2200" dirty="0"/>
          </a:p>
        </p:txBody>
      </p:sp>
    </p:spTree>
    <p:extLst>
      <p:ext uri="{BB962C8B-B14F-4D97-AF65-F5344CB8AC3E}">
        <p14:creationId xmlns:p14="http://schemas.microsoft.com/office/powerpoint/2010/main" val="517966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Kali için MITM Klasörünü indirmek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Kali masaüstündeyken sol üst taraftaki mozilla firefox simgesine tıklayın ve tarayıcıya aşağıdaki bağlantı adresini yazıp enter tuşuna basın.</a:t>
            </a:r>
          </a:p>
          <a:p>
            <a:pPr marL="0" indent="0" algn="just">
              <a:lnSpc>
                <a:spcPct val="150000"/>
              </a:lnSpc>
              <a:spcBef>
                <a:spcPts val="600"/>
              </a:spcBef>
              <a:spcAft>
                <a:spcPts val="600"/>
              </a:spcAft>
              <a:buNone/>
            </a:pPr>
            <a:r>
              <a:rPr lang="tr-TR" sz="2200" dirty="0"/>
              <a:t>Bağlantı adresi: </a:t>
            </a:r>
            <a:r>
              <a:rPr lang="tr-TR" sz="2200" dirty="0">
                <a:hlinkClick r:id="rId2"/>
              </a:rPr>
              <a:t>https://mitmproxy.org/</a:t>
            </a:r>
            <a:r>
              <a:rPr lang="tr-TR" sz="2200" dirty="0"/>
              <a:t> </a:t>
            </a:r>
          </a:p>
          <a:p>
            <a:pPr marL="0" indent="0" algn="just">
              <a:lnSpc>
                <a:spcPct val="150000"/>
              </a:lnSpc>
              <a:spcBef>
                <a:spcPts val="600"/>
              </a:spcBef>
              <a:spcAft>
                <a:spcPts val="600"/>
              </a:spcAft>
              <a:buNone/>
            </a:pPr>
            <a:r>
              <a:rPr lang="tr-TR" sz="2200" dirty="0"/>
              <a:t>Karşınıza gelen sayfadaki «Download Linux Binaries» yazan butona tıklayın ve .tar.gz uzantılı klasörü indirin.</a:t>
            </a:r>
          </a:p>
        </p:txBody>
      </p:sp>
    </p:spTree>
    <p:extLst>
      <p:ext uri="{BB962C8B-B14F-4D97-AF65-F5344CB8AC3E}">
        <p14:creationId xmlns:p14="http://schemas.microsoft.com/office/powerpoint/2010/main" val="1083958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Kali için MITM Klasörünü Açmak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Klasörün olduğu dizine gelmek için isterseniz dosya indikten sonra indirme yöneticisinin sağında yer alan klasör simgesine tıklayınız.</a:t>
            </a:r>
          </a:p>
          <a:p>
            <a:pPr marL="0" indent="0" algn="just">
              <a:lnSpc>
                <a:spcPct val="150000"/>
              </a:lnSpc>
              <a:spcBef>
                <a:spcPts val="600"/>
              </a:spcBef>
              <a:spcAft>
                <a:spcPts val="600"/>
              </a:spcAft>
              <a:buNone/>
            </a:pPr>
            <a:r>
              <a:rPr lang="tr-TR" sz="2200" dirty="0"/>
              <a:t>Ya da Kali masaüstünde yer alan «Home» klasörüne çift tıklayınız ve açılan klasör menüsünden sol tarafta yer alan Downloads yazan yere tıklayınız.</a:t>
            </a:r>
          </a:p>
          <a:p>
            <a:pPr marL="0" indent="0" algn="just">
              <a:lnSpc>
                <a:spcPct val="150000"/>
              </a:lnSpc>
              <a:spcBef>
                <a:spcPts val="600"/>
              </a:spcBef>
              <a:spcAft>
                <a:spcPts val="600"/>
              </a:spcAft>
              <a:buNone/>
            </a:pPr>
            <a:r>
              <a:rPr lang="tr-TR" sz="2200" dirty="0"/>
              <a:t>Bu sayede klasörünüzün indiği dizine gidebilirsiniz.</a:t>
            </a:r>
          </a:p>
        </p:txBody>
      </p:sp>
    </p:spTree>
    <p:extLst>
      <p:ext uri="{BB962C8B-B14F-4D97-AF65-F5344CB8AC3E}">
        <p14:creationId xmlns:p14="http://schemas.microsoft.com/office/powerpoint/2010/main" val="3791419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Kali için MITM Klasörünü Açmak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Klasörü zip’ten çıkarmak için klasöre sağ tıklayıp Extract Here yazan seçeneği tıklayınız.</a:t>
            </a:r>
          </a:p>
          <a:p>
            <a:pPr marL="0" indent="0" algn="just">
              <a:lnSpc>
                <a:spcPct val="150000"/>
              </a:lnSpc>
              <a:spcBef>
                <a:spcPts val="600"/>
              </a:spcBef>
              <a:spcAft>
                <a:spcPts val="600"/>
              </a:spcAft>
              <a:buNone/>
            </a:pPr>
            <a:r>
              <a:rPr lang="tr-TR" sz="2200" dirty="0"/>
              <a:t> </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958" y="1804262"/>
            <a:ext cx="5541891" cy="4919494"/>
          </a:xfrm>
          <a:prstGeom prst="rect">
            <a:avLst/>
          </a:prstGeom>
        </p:spPr>
      </p:pic>
    </p:spTree>
    <p:extLst>
      <p:ext uri="{BB962C8B-B14F-4D97-AF65-F5344CB8AC3E}">
        <p14:creationId xmlns:p14="http://schemas.microsoft.com/office/powerpoint/2010/main" val="175367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Kali için MITM Klasörünü Açmak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Klasörü zip’ten çıkardıktan sonra içerisinde 3 adet dosya olmalıdır. Ayrıca, klasörün adını değiştirmek için zip’ten çıkardığınız klasöre sağ tıklayın ve </a:t>
            </a:r>
            <a:r>
              <a:rPr lang="tr-TR" sz="2200" b="1" dirty="0"/>
              <a:t>Rename</a:t>
            </a:r>
            <a:r>
              <a:rPr lang="tr-TR" sz="2200" dirty="0"/>
              <a:t> seçeneğini tıklayınız. Sonrasında klasörün adını </a:t>
            </a:r>
            <a:r>
              <a:rPr lang="tr-TR" sz="2200" b="1" dirty="0"/>
              <a:t>mitmproxy</a:t>
            </a:r>
            <a:r>
              <a:rPr lang="tr-TR" sz="2200" dirty="0"/>
              <a:t> olarak değiştiriniz.</a:t>
            </a:r>
          </a:p>
        </p:txBody>
      </p:sp>
    </p:spTree>
    <p:extLst>
      <p:ext uri="{BB962C8B-B14F-4D97-AF65-F5344CB8AC3E}">
        <p14:creationId xmlns:p14="http://schemas.microsoft.com/office/powerpoint/2010/main" val="1180441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Kali için MITM Klasörünü Taşımak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Klasörün adını değiştirdikten sonra klasöre sağ tıklayıp </a:t>
            </a:r>
            <a:r>
              <a:rPr lang="tr-TR" sz="2200" b="1" dirty="0"/>
              <a:t>Cut</a:t>
            </a:r>
            <a:r>
              <a:rPr lang="tr-TR" sz="2200" dirty="0"/>
              <a:t>  seçeneğini tıklayınız. Aynı menüde yer alan </a:t>
            </a:r>
            <a:r>
              <a:rPr lang="tr-TR" sz="2200" b="1" dirty="0"/>
              <a:t>File System</a:t>
            </a:r>
            <a:r>
              <a:rPr lang="tr-TR" sz="2200" dirty="0"/>
              <a:t> yazan yere tıklayınız (kırmızı ile işaretlenmiş alan).</a:t>
            </a:r>
          </a:p>
          <a:p>
            <a:pPr marL="0" indent="0" algn="just">
              <a:lnSpc>
                <a:spcPct val="150000"/>
              </a:lnSpc>
              <a:spcBef>
                <a:spcPts val="600"/>
              </a:spcBef>
              <a:spcAft>
                <a:spcPts val="600"/>
              </a:spcAft>
              <a:buNone/>
            </a:pPr>
            <a:endParaRPr lang="tr-TR" sz="2200" dirty="0"/>
          </a:p>
          <a:p>
            <a:pPr marL="0" indent="0" algn="just">
              <a:lnSpc>
                <a:spcPct val="150000"/>
              </a:lnSpc>
              <a:spcBef>
                <a:spcPts val="600"/>
              </a:spcBef>
              <a:spcAft>
                <a:spcPts val="600"/>
              </a:spcAft>
              <a:buNone/>
            </a:pPr>
            <a:endParaRPr lang="tr-TR" sz="2200"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0933" y="2458551"/>
            <a:ext cx="5360111" cy="4216728"/>
          </a:xfrm>
          <a:prstGeom prst="rect">
            <a:avLst/>
          </a:prstGeom>
        </p:spPr>
      </p:pic>
    </p:spTree>
    <p:extLst>
      <p:ext uri="{BB962C8B-B14F-4D97-AF65-F5344CB8AC3E}">
        <p14:creationId xmlns:p14="http://schemas.microsoft.com/office/powerpoint/2010/main" val="338821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Kali için MITM Klasörünü Taşımak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Karşınıza gelen klasörlerden </a:t>
            </a:r>
            <a:r>
              <a:rPr lang="tr-TR" sz="2200" b="1" dirty="0"/>
              <a:t>opt</a:t>
            </a:r>
            <a:r>
              <a:rPr lang="tr-TR" sz="2200" dirty="0"/>
              <a:t> isimli klasöre çift tıklayarak giriş yapınız.</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1680" y="1818340"/>
            <a:ext cx="5787218" cy="4638678"/>
          </a:xfrm>
          <a:prstGeom prst="rect">
            <a:avLst/>
          </a:prstGeom>
        </p:spPr>
      </p:pic>
    </p:spTree>
    <p:extLst>
      <p:ext uri="{BB962C8B-B14F-4D97-AF65-F5344CB8AC3E}">
        <p14:creationId xmlns:p14="http://schemas.microsoft.com/office/powerpoint/2010/main" val="2466149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Kali için MITM Klasörünü Taşımak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Klasörü buraya sürükleyip bırakarak dosya taşıma işlemini sonlandırınız.</a:t>
            </a:r>
          </a:p>
          <a:p>
            <a:pPr marL="0" indent="0" algn="just">
              <a:lnSpc>
                <a:spcPct val="150000"/>
              </a:lnSpc>
              <a:spcBef>
                <a:spcPts val="600"/>
              </a:spcBef>
              <a:spcAft>
                <a:spcPts val="600"/>
              </a:spcAft>
              <a:buNone/>
            </a:pPr>
            <a:r>
              <a:rPr lang="tr-TR" sz="2200" dirty="0"/>
              <a:t>Bu işlemden sonra tekrar terminale giriş yapıp reboot komutunu çalıştırın ve sistemi yeniden başlatın.</a:t>
            </a:r>
          </a:p>
          <a:p>
            <a:pPr marL="0" indent="0" algn="just">
              <a:lnSpc>
                <a:spcPct val="150000"/>
              </a:lnSpc>
              <a:spcBef>
                <a:spcPts val="600"/>
              </a:spcBef>
              <a:spcAft>
                <a:spcPts val="600"/>
              </a:spcAft>
              <a:buNone/>
            </a:pPr>
            <a:r>
              <a:rPr lang="tr-TR" sz="2200" dirty="0"/>
              <a:t>Login olmak için eskisi gibi kullanıcı adı ve şifre kısmına kali yazarak normal kullanıcı olarak giriş yapın.</a:t>
            </a:r>
          </a:p>
        </p:txBody>
      </p:sp>
    </p:spTree>
    <p:extLst>
      <p:ext uri="{BB962C8B-B14F-4D97-AF65-F5344CB8AC3E}">
        <p14:creationId xmlns:p14="http://schemas.microsoft.com/office/powerpoint/2010/main" val="2674640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Proxy Ayarları</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Bu işlemden sonra File System -&gt; opt -&gt; mitmproxy klasörüne gidin ve sağ tıklayıp Open as Root seçeneğini tıklayın.</a:t>
            </a:r>
          </a:p>
          <a:p>
            <a:pPr marL="0" indent="0" algn="just">
              <a:lnSpc>
                <a:spcPct val="150000"/>
              </a:lnSpc>
              <a:spcBef>
                <a:spcPts val="600"/>
              </a:spcBef>
              <a:spcAft>
                <a:spcPts val="600"/>
              </a:spcAft>
              <a:buNone/>
            </a:pPr>
            <a:r>
              <a:rPr lang="tr-TR" sz="2200" dirty="0"/>
              <a:t>Sizden şifre istendiğinde kali yazın. (eğer giriş yapamazsanız kalı yazın)</a:t>
            </a:r>
          </a:p>
        </p:txBody>
      </p:sp>
    </p:spTree>
    <p:extLst>
      <p:ext uri="{BB962C8B-B14F-4D97-AF65-F5344CB8AC3E}">
        <p14:creationId xmlns:p14="http://schemas.microsoft.com/office/powerpoint/2010/main" val="2127956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Proxy Ayarları</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Root olarak ilgili dizini açtıktan sonra </a:t>
            </a:r>
            <a:r>
              <a:rPr lang="tr-TR" sz="2200" b="1" dirty="0"/>
              <a:t>./</a:t>
            </a:r>
            <a:r>
              <a:rPr lang="tr-TR" sz="2200" b="1" dirty="0" err="1"/>
              <a:t>mitmweb</a:t>
            </a:r>
            <a:r>
              <a:rPr lang="tr-TR" sz="2200" dirty="0"/>
              <a:t> yazıp enter tuşuna basarak servisi (hizmeti) başlatın.</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7483" y="2069825"/>
            <a:ext cx="6154009" cy="1714739"/>
          </a:xfrm>
          <a:prstGeom prst="rect">
            <a:avLst/>
          </a:prstGeom>
        </p:spPr>
      </p:pic>
    </p:spTree>
    <p:extLst>
      <p:ext uri="{BB962C8B-B14F-4D97-AF65-F5344CB8AC3E}">
        <p14:creationId xmlns:p14="http://schemas.microsoft.com/office/powerpoint/2010/main" val="3093107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Kali Linux Root Kullanıcısına Geçmek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Vmware üzerinden kali Linux sanal makinemizi başlatıyoruz. Sonrasında kali’yi artık root (süper kullanıcı) olarak kullanmak için karşımıza gelen ekranda komut satırını açıyoruz (kırmızı ile belirtilmiş alan).</a:t>
            </a:r>
          </a:p>
          <a:p>
            <a:pPr marL="0" indent="0" algn="just">
              <a:lnSpc>
                <a:spcPct val="150000"/>
              </a:lnSpc>
              <a:spcBef>
                <a:spcPts val="600"/>
              </a:spcBef>
              <a:spcAft>
                <a:spcPts val="600"/>
              </a:spcAft>
              <a:buNone/>
            </a:pPr>
            <a:endParaRPr lang="tr-TR" sz="2200"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1785" y="2979404"/>
            <a:ext cx="6991738" cy="3304315"/>
          </a:xfrm>
          <a:prstGeom prst="rect">
            <a:avLst/>
          </a:prstGeom>
        </p:spPr>
      </p:pic>
    </p:spTree>
    <p:extLst>
      <p:ext uri="{BB962C8B-B14F-4D97-AF65-F5344CB8AC3E}">
        <p14:creationId xmlns:p14="http://schemas.microsoft.com/office/powerpoint/2010/main" val="1125077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Proxy Ayarları</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Bu kodu çalıştırdıktan sonra bize bir web tarayıcısı açacaktır.</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594" y="2040116"/>
            <a:ext cx="11863590" cy="4048450"/>
          </a:xfrm>
          <a:prstGeom prst="rect">
            <a:avLst/>
          </a:prstGeom>
        </p:spPr>
      </p:pic>
    </p:spTree>
    <p:extLst>
      <p:ext uri="{BB962C8B-B14F-4D97-AF65-F5344CB8AC3E}">
        <p14:creationId xmlns:p14="http://schemas.microsoft.com/office/powerpoint/2010/main" val="2301713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Proxy Ayarları</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Proxy, get ve response komutlarının yani istek ve cevapların kendisinin üzerinden geçtiği ağdır. Dikkat edecek olursanız eğer 127.0.0.1 ip adresinin yani kendi ip adresimizin üzerindeki 8081 portunda açıldı.</a:t>
            </a:r>
          </a:p>
          <a:p>
            <a:pPr marL="0" indent="0" algn="just">
              <a:lnSpc>
                <a:spcPct val="150000"/>
              </a:lnSpc>
              <a:spcBef>
                <a:spcPts val="600"/>
              </a:spcBef>
              <a:spcAft>
                <a:spcPts val="600"/>
              </a:spcAft>
              <a:buNone/>
            </a:pPr>
            <a:r>
              <a:rPr lang="tr-TR" sz="2200" dirty="0"/>
              <a:t>Proxy sayesinde ağ üzerindeki trafiği izleyebilirsiniz.</a:t>
            </a:r>
          </a:p>
          <a:p>
            <a:pPr marL="0" indent="0" algn="just">
              <a:lnSpc>
                <a:spcPct val="150000"/>
              </a:lnSpc>
              <a:spcBef>
                <a:spcPts val="600"/>
              </a:spcBef>
              <a:spcAft>
                <a:spcPts val="600"/>
              </a:spcAft>
              <a:buNone/>
            </a:pPr>
            <a:r>
              <a:rPr lang="tr-TR" sz="2200" dirty="0"/>
              <a:t>Biz, bu Proxy sayesinde bütün ağ trafiğini izleyebilmek için bir takım yapılandırmalar yapmalıyız.</a:t>
            </a:r>
          </a:p>
          <a:p>
            <a:pPr marL="0" indent="0" algn="just">
              <a:lnSpc>
                <a:spcPct val="150000"/>
              </a:lnSpc>
              <a:spcBef>
                <a:spcPts val="600"/>
              </a:spcBef>
              <a:spcAft>
                <a:spcPts val="600"/>
              </a:spcAft>
              <a:buNone/>
            </a:pPr>
            <a:endParaRPr lang="tr-TR" sz="2200" dirty="0"/>
          </a:p>
        </p:txBody>
      </p:sp>
    </p:spTree>
    <p:extLst>
      <p:ext uri="{BB962C8B-B14F-4D97-AF65-F5344CB8AC3E}">
        <p14:creationId xmlns:p14="http://schemas.microsoft.com/office/powerpoint/2010/main" val="1065059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Proxy Ayarları</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Ağ trafiğini bu Proxy üzerinden dinleyebilmek için mozilla web tarayıcısının sağındaki menü simgesine tıklayın (1) oradan da settings yazan yere tıklayın (2).</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2547" y="2322098"/>
            <a:ext cx="8017727" cy="4368633"/>
          </a:xfrm>
          <a:prstGeom prst="rect">
            <a:avLst/>
          </a:prstGeom>
        </p:spPr>
      </p:pic>
    </p:spTree>
    <p:extLst>
      <p:ext uri="{BB962C8B-B14F-4D97-AF65-F5344CB8AC3E}">
        <p14:creationId xmlns:p14="http://schemas.microsoft.com/office/powerpoint/2010/main" val="1928754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Proxy Ayarları</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Karşınıza gelen arama kısmına Proxy yazın (1) ve altında çıkan Settings butonuna tıklayın (2).</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14" y="2329262"/>
            <a:ext cx="12138486" cy="2833752"/>
          </a:xfrm>
          <a:prstGeom prst="rect">
            <a:avLst/>
          </a:prstGeom>
        </p:spPr>
      </p:pic>
    </p:spTree>
    <p:extLst>
      <p:ext uri="{BB962C8B-B14F-4D97-AF65-F5344CB8AC3E}">
        <p14:creationId xmlns:p14="http://schemas.microsoft.com/office/powerpoint/2010/main" val="1284275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Proxy Ayarları</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Karşımıza gelen menüde varsayılan Proxy yapılandırmasını görüyoruz. Şu an sistemin kendi seçtiği Proxy ayarları kullanılıyormuş.</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6489" y="1982271"/>
            <a:ext cx="6430691" cy="4740193"/>
          </a:xfrm>
          <a:prstGeom prst="rect">
            <a:avLst/>
          </a:prstGeom>
        </p:spPr>
      </p:pic>
    </p:spTree>
    <p:extLst>
      <p:ext uri="{BB962C8B-B14F-4D97-AF65-F5344CB8AC3E}">
        <p14:creationId xmlns:p14="http://schemas.microsoft.com/office/powerpoint/2010/main" val="1945470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Proxy Ayarları</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Biz bu Proxy ayarını kendi Proxy’imiz ile değiştireceğiz. Yani 127.0.0.1 adresi üzerinde 8080 portunu dinleyen Proxy ile değiştireceğiz.</a:t>
            </a:r>
          </a:p>
          <a:p>
            <a:pPr marL="0" indent="0" algn="just">
              <a:lnSpc>
                <a:spcPct val="150000"/>
              </a:lnSpc>
              <a:spcBef>
                <a:spcPts val="600"/>
              </a:spcBef>
              <a:spcAft>
                <a:spcPts val="600"/>
              </a:spcAft>
              <a:buNone/>
            </a:pPr>
            <a:r>
              <a:rPr lang="tr-TR" sz="2200" dirty="0"/>
              <a:t>Bunun için Manual Proxy Configuration yazan yerdeki kutucuğa tıklayınız.</a:t>
            </a:r>
          </a:p>
        </p:txBody>
      </p:sp>
    </p:spTree>
    <p:extLst>
      <p:ext uri="{BB962C8B-B14F-4D97-AF65-F5344CB8AC3E}">
        <p14:creationId xmlns:p14="http://schemas.microsoft.com/office/powerpoint/2010/main" val="1030145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Proxy Ayarları</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Bilgileri de aşağıdaki gibi doldurup Ok tuşuna basınız.</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250" y="1373320"/>
            <a:ext cx="7211431" cy="5315692"/>
          </a:xfrm>
          <a:prstGeom prst="rect">
            <a:avLst/>
          </a:prstGeom>
        </p:spPr>
      </p:pic>
    </p:spTree>
    <p:extLst>
      <p:ext uri="{BB962C8B-B14F-4D97-AF65-F5344CB8AC3E}">
        <p14:creationId xmlns:p14="http://schemas.microsoft.com/office/powerpoint/2010/main" val="4145651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Proxy Ayarları</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Bu yapılandırmadan sonra internet bağlantınız kesilecektir. Ancak, siz yine de mozilla tarayıcısına neverssl.com yazıp enter tuşuna basın. Bu siteye giriş yapacaktır. Daha sonra diğer sekmedeki açık olan Proxy’inize gelin (en başta sizin için otomatik açılan tarayıcı sekmesi) ve orada bu siteye giriş yaptığınıza dair ve bu işi yürüten paketler hakkında bilgi verildiğini göreceksiniz.</a:t>
            </a:r>
          </a:p>
        </p:txBody>
      </p:sp>
    </p:spTree>
    <p:extLst>
      <p:ext uri="{BB962C8B-B14F-4D97-AF65-F5344CB8AC3E}">
        <p14:creationId xmlns:p14="http://schemas.microsoft.com/office/powerpoint/2010/main" val="178375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Proxy Ayarları</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Şekilde görüldüğü gibi siteye giriş yaptığımıza dair bilgiler bize gösterilmektedir. Ancak diğer sitelere sertifika sorunu nedeniyle giriş yapamıyoruz.</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640" y="2598837"/>
            <a:ext cx="11548719" cy="3578127"/>
          </a:xfrm>
          <a:prstGeom prst="rect">
            <a:avLst/>
          </a:prstGeom>
        </p:spPr>
      </p:pic>
    </p:spTree>
    <p:extLst>
      <p:ext uri="{BB962C8B-B14F-4D97-AF65-F5344CB8AC3E}">
        <p14:creationId xmlns:p14="http://schemas.microsoft.com/office/powerpoint/2010/main" val="296468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Sertifika Yüklenmesi</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Sertifikalar, bizim bir siteye giriş yaptığımız zaman kullandığımız bir nevi pasaportlardır. Karşıdaki sunucu, bize verilen sertifikaya olan güveni sayesinde bizi bir tehdit olarak algılamaz ve giriş izni verir. Bu sayede biz de get isteği attığımız bilgileri elde ederiz.</a:t>
            </a:r>
          </a:p>
          <a:p>
            <a:pPr marL="0" indent="0" algn="just">
              <a:lnSpc>
                <a:spcPct val="150000"/>
              </a:lnSpc>
              <a:spcBef>
                <a:spcPts val="600"/>
              </a:spcBef>
              <a:spcAft>
                <a:spcPts val="600"/>
              </a:spcAft>
              <a:buNone/>
            </a:pPr>
            <a:r>
              <a:rPr lang="tr-TR" sz="2200" dirty="0"/>
              <a:t>Ancak, kendi oluşturduğumuz Proxy nedeniyle sertifikamız da düşmüş oldu. Şimdi bu sorunu çözeceğiz.</a:t>
            </a:r>
          </a:p>
        </p:txBody>
      </p:sp>
    </p:spTree>
    <p:extLst>
      <p:ext uri="{BB962C8B-B14F-4D97-AF65-F5344CB8AC3E}">
        <p14:creationId xmlns:p14="http://schemas.microsoft.com/office/powerpoint/2010/main" val="963430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Kali Linux Root Kullanıcısına Geçmek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Karşımıza gelen komut ekranına sudo passwd root komutunu yazıyoruz. Bu komutu yazdıktan sonra bize mevcut şifremizi soruyor. Bu şifre kali olarak girilmelidir. Not: klavye değişikliği yapmadıysanız kali yerine kalı yazın.</a:t>
            </a:r>
          </a:p>
          <a:p>
            <a:pPr marL="0" indent="0" algn="just">
              <a:lnSpc>
                <a:spcPct val="150000"/>
              </a:lnSpc>
              <a:spcBef>
                <a:spcPts val="600"/>
              </a:spcBef>
              <a:spcAft>
                <a:spcPts val="600"/>
              </a:spcAft>
              <a:buNone/>
            </a:pPr>
            <a:endParaRPr lang="tr-TR" sz="2200"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048" y="3154855"/>
            <a:ext cx="6115904" cy="1819529"/>
          </a:xfrm>
          <a:prstGeom prst="rect">
            <a:avLst/>
          </a:prstGeom>
        </p:spPr>
      </p:pic>
    </p:spTree>
    <p:extLst>
      <p:ext uri="{BB962C8B-B14F-4D97-AF65-F5344CB8AC3E}">
        <p14:creationId xmlns:p14="http://schemas.microsoft.com/office/powerpoint/2010/main" val="844889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Sertifika Yüklenmesi</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Kendi oluşturduğunuz Proxy’iniz aktif iken mozilla tarayıcısının adres çubuğuna mitm.it yazıp enter tuşuna basın. Karşınıza aşağıdaki gibi bir ekran gelecektir.</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6771" y="2392054"/>
            <a:ext cx="5852692" cy="4128015"/>
          </a:xfrm>
          <a:prstGeom prst="rect">
            <a:avLst/>
          </a:prstGeom>
        </p:spPr>
      </p:pic>
    </p:spTree>
    <p:extLst>
      <p:ext uri="{BB962C8B-B14F-4D97-AF65-F5344CB8AC3E}">
        <p14:creationId xmlns:p14="http://schemas.microsoft.com/office/powerpoint/2010/main" val="19498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Sertifika Yüklenmesi</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Biz, şu an kali kullanacağımız için kırmızı ile işaretlenmiş alana tıklayacağız ve dosyayı indireceğiz.</a:t>
            </a:r>
          </a:p>
          <a:p>
            <a:pPr marL="0" indent="0" algn="just">
              <a:lnSpc>
                <a:spcPct val="150000"/>
              </a:lnSpc>
              <a:spcBef>
                <a:spcPts val="600"/>
              </a:spcBef>
              <a:spcAft>
                <a:spcPts val="600"/>
              </a:spcAft>
              <a:buNone/>
            </a:pPr>
            <a:endParaRPr lang="tr-TR" sz="2200" dirty="0"/>
          </a:p>
          <a:p>
            <a:pPr marL="0" indent="0" algn="just">
              <a:lnSpc>
                <a:spcPct val="150000"/>
              </a:lnSpc>
              <a:spcBef>
                <a:spcPts val="600"/>
              </a:spcBef>
              <a:spcAft>
                <a:spcPts val="600"/>
              </a:spcAft>
              <a:buNone/>
            </a:pPr>
            <a:endParaRPr lang="tr-TR" sz="2200"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1084" y="1889978"/>
            <a:ext cx="6532916" cy="4607790"/>
          </a:xfrm>
          <a:prstGeom prst="rect">
            <a:avLst/>
          </a:prstGeom>
        </p:spPr>
      </p:pic>
    </p:spTree>
    <p:extLst>
      <p:ext uri="{BB962C8B-B14F-4D97-AF65-F5344CB8AC3E}">
        <p14:creationId xmlns:p14="http://schemas.microsoft.com/office/powerpoint/2010/main" val="185028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Sertifika Yüklenmesi</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Daha sonra diğer butona (</a:t>
            </a:r>
            <a:r>
              <a:rPr lang="tr-TR" sz="2200" b="1" dirty="0"/>
              <a:t>Hide Instructions</a:t>
            </a:r>
            <a:r>
              <a:rPr lang="tr-TR" sz="2200" dirty="0"/>
              <a:t>) tıklayıp kullanmamız gereken kodları göreceğiz.</a:t>
            </a:r>
          </a:p>
          <a:p>
            <a:pPr marL="0" indent="0" algn="just">
              <a:lnSpc>
                <a:spcPct val="150000"/>
              </a:lnSpc>
              <a:spcBef>
                <a:spcPts val="600"/>
              </a:spcBef>
              <a:spcAft>
                <a:spcPts val="600"/>
              </a:spcAft>
              <a:buNone/>
            </a:pPr>
            <a:r>
              <a:rPr lang="tr-TR" sz="2200" dirty="0"/>
              <a:t>Not: Fedora dağıtımı için olan kodları da gösterebilir ama biz Ubuntu/</a:t>
            </a:r>
            <a:r>
              <a:rPr lang="tr-TR" sz="2200" dirty="0" err="1"/>
              <a:t>Debian</a:t>
            </a:r>
            <a:r>
              <a:rPr lang="tr-TR" sz="2200" dirty="0"/>
              <a:t> tabanlı bir dağıtım olan kali’yi kullandığımız için bize lazım olan alttaki kodlar.</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5026" y="3670590"/>
            <a:ext cx="5763354" cy="2696756"/>
          </a:xfrm>
          <a:prstGeom prst="rect">
            <a:avLst/>
          </a:prstGeom>
        </p:spPr>
      </p:pic>
    </p:spTree>
    <p:extLst>
      <p:ext uri="{BB962C8B-B14F-4D97-AF65-F5344CB8AC3E}">
        <p14:creationId xmlns:p14="http://schemas.microsoft.com/office/powerpoint/2010/main" val="1162887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Sertifika Yüklenmesi</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Aşağıdaki kodları terminale yazıp çalıştıracağız. Bunun için yeni bir terminal açmalıyız. Çünkü diğer terminalde Proxy’imiz çalışıyor ve öyle kalması gerekli.</a:t>
            </a:r>
          </a:p>
          <a:p>
            <a:pPr marL="0" indent="0" algn="just">
              <a:lnSpc>
                <a:spcPct val="150000"/>
              </a:lnSpc>
              <a:spcBef>
                <a:spcPts val="600"/>
              </a:spcBef>
              <a:spcAft>
                <a:spcPts val="600"/>
              </a:spcAft>
              <a:buNone/>
            </a:pPr>
            <a:r>
              <a:rPr lang="tr-TR" sz="2200" dirty="0"/>
              <a:t>mv mitmproxy-</a:t>
            </a:r>
            <a:r>
              <a:rPr lang="tr-TR" sz="2200" dirty="0" err="1"/>
              <a:t>ca</a:t>
            </a:r>
            <a:r>
              <a:rPr lang="tr-TR" sz="2200" dirty="0"/>
              <a:t>-</a:t>
            </a:r>
            <a:r>
              <a:rPr lang="tr-TR" sz="2200" dirty="0" err="1"/>
              <a:t>cert.pem</a:t>
            </a:r>
            <a:r>
              <a:rPr lang="tr-TR" sz="2200" dirty="0"/>
              <a:t> /</a:t>
            </a:r>
            <a:r>
              <a:rPr lang="tr-TR" sz="2200" dirty="0" err="1"/>
              <a:t>usr</a:t>
            </a:r>
            <a:r>
              <a:rPr lang="tr-TR" sz="2200" dirty="0"/>
              <a:t>/</a:t>
            </a:r>
            <a:r>
              <a:rPr lang="tr-TR" sz="2200" dirty="0" err="1"/>
              <a:t>local</a:t>
            </a:r>
            <a:r>
              <a:rPr lang="tr-TR" sz="2200" dirty="0"/>
              <a:t>/</a:t>
            </a:r>
            <a:r>
              <a:rPr lang="tr-TR" sz="2200" dirty="0" err="1"/>
              <a:t>share</a:t>
            </a:r>
            <a:r>
              <a:rPr lang="tr-TR" sz="2200" dirty="0"/>
              <a:t>/</a:t>
            </a:r>
            <a:r>
              <a:rPr lang="tr-TR" sz="2200" dirty="0" err="1"/>
              <a:t>ca-certificates</a:t>
            </a:r>
            <a:r>
              <a:rPr lang="tr-TR" sz="2200" dirty="0"/>
              <a:t>/mitmproxy.crt</a:t>
            </a:r>
          </a:p>
          <a:p>
            <a:pPr marL="0" indent="0" algn="just">
              <a:lnSpc>
                <a:spcPct val="150000"/>
              </a:lnSpc>
              <a:spcBef>
                <a:spcPts val="600"/>
              </a:spcBef>
              <a:spcAft>
                <a:spcPts val="600"/>
              </a:spcAft>
              <a:buNone/>
            </a:pPr>
            <a:endParaRPr lang="tr-TR" sz="2200" dirty="0"/>
          </a:p>
          <a:p>
            <a:pPr marL="0" indent="0" algn="just">
              <a:lnSpc>
                <a:spcPct val="150000"/>
              </a:lnSpc>
              <a:spcBef>
                <a:spcPts val="600"/>
              </a:spcBef>
              <a:spcAft>
                <a:spcPts val="600"/>
              </a:spcAft>
              <a:buNone/>
            </a:pPr>
            <a:r>
              <a:rPr lang="tr-TR" sz="2200" dirty="0"/>
              <a:t>sudo </a:t>
            </a:r>
            <a:r>
              <a:rPr lang="tr-TR" sz="2200" dirty="0" err="1"/>
              <a:t>update-ca-certificates</a:t>
            </a:r>
            <a:endParaRPr lang="tr-TR" sz="2200" dirty="0"/>
          </a:p>
        </p:txBody>
      </p:sp>
    </p:spTree>
    <p:extLst>
      <p:ext uri="{BB962C8B-B14F-4D97-AF65-F5344CB8AC3E}">
        <p14:creationId xmlns:p14="http://schemas.microsoft.com/office/powerpoint/2010/main" val="1731941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Sertifika Yüklenmesi</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fontScale="92500" lnSpcReduction="10000"/>
          </a:bodyPr>
          <a:lstStyle/>
          <a:p>
            <a:pPr marL="0" indent="0" algn="just">
              <a:lnSpc>
                <a:spcPct val="150000"/>
              </a:lnSpc>
              <a:spcBef>
                <a:spcPts val="600"/>
              </a:spcBef>
              <a:spcAft>
                <a:spcPts val="600"/>
              </a:spcAft>
              <a:buNone/>
            </a:pPr>
            <a:r>
              <a:rPr lang="tr-TR" sz="2200" dirty="0"/>
              <a:t>Kali masaüstündeki sol üstte yer alan terminal simgesine tıklayıp yeni bir terminal açtık.</a:t>
            </a:r>
          </a:p>
          <a:p>
            <a:pPr marL="0" indent="0" algn="just">
              <a:lnSpc>
                <a:spcPct val="150000"/>
              </a:lnSpc>
              <a:spcBef>
                <a:spcPts val="600"/>
              </a:spcBef>
              <a:spcAft>
                <a:spcPts val="600"/>
              </a:spcAft>
              <a:buNone/>
            </a:pPr>
            <a:r>
              <a:rPr lang="tr-TR" sz="2200" dirty="0"/>
              <a:t>Root olmak için sudo su komutu yazıp şifre olarak kali yazdık. Ana sayfada olduğumuz için aşağıdaki kodları sırasıyla yazıp çalıştırın: Not: Son iki kod önceki sayfadaki kodlardır!</a:t>
            </a:r>
          </a:p>
          <a:p>
            <a:pPr marL="0" indent="0" algn="just">
              <a:lnSpc>
                <a:spcPct val="150000"/>
              </a:lnSpc>
              <a:spcBef>
                <a:spcPts val="600"/>
              </a:spcBef>
              <a:spcAft>
                <a:spcPts val="600"/>
              </a:spcAft>
              <a:buNone/>
            </a:pPr>
            <a:r>
              <a:rPr lang="tr-TR" sz="2200" b="1" dirty="0"/>
              <a:t>cd Downloads/</a:t>
            </a:r>
          </a:p>
          <a:p>
            <a:pPr marL="0" indent="0" algn="just">
              <a:lnSpc>
                <a:spcPct val="150000"/>
              </a:lnSpc>
              <a:spcBef>
                <a:spcPts val="600"/>
              </a:spcBef>
              <a:spcAft>
                <a:spcPts val="600"/>
              </a:spcAft>
              <a:buNone/>
            </a:pPr>
            <a:r>
              <a:rPr lang="tr-TR" sz="2200" b="1" dirty="0" err="1"/>
              <a:t>ls</a:t>
            </a:r>
            <a:endParaRPr lang="tr-TR" sz="2200" b="1" dirty="0"/>
          </a:p>
          <a:p>
            <a:pPr marL="0" indent="0" algn="just">
              <a:lnSpc>
                <a:spcPct val="150000"/>
              </a:lnSpc>
              <a:spcBef>
                <a:spcPts val="600"/>
              </a:spcBef>
              <a:spcAft>
                <a:spcPts val="600"/>
              </a:spcAft>
              <a:buNone/>
            </a:pPr>
            <a:r>
              <a:rPr lang="tr-TR" sz="2200" b="1" dirty="0"/>
              <a:t>mv mitmproxy-</a:t>
            </a:r>
            <a:r>
              <a:rPr lang="tr-TR" sz="2200" b="1" dirty="0" err="1"/>
              <a:t>ca</a:t>
            </a:r>
            <a:r>
              <a:rPr lang="tr-TR" sz="2200" b="1" dirty="0"/>
              <a:t>-</a:t>
            </a:r>
            <a:r>
              <a:rPr lang="tr-TR" sz="2200" b="1" dirty="0" err="1"/>
              <a:t>cert.pem</a:t>
            </a:r>
            <a:r>
              <a:rPr lang="tr-TR" sz="2200" b="1" dirty="0"/>
              <a:t> /</a:t>
            </a:r>
            <a:r>
              <a:rPr lang="tr-TR" sz="2200" b="1" dirty="0" err="1"/>
              <a:t>usr</a:t>
            </a:r>
            <a:r>
              <a:rPr lang="tr-TR" sz="2200" b="1" dirty="0"/>
              <a:t>/</a:t>
            </a:r>
            <a:r>
              <a:rPr lang="tr-TR" sz="2200" b="1" dirty="0" err="1"/>
              <a:t>local</a:t>
            </a:r>
            <a:r>
              <a:rPr lang="tr-TR" sz="2200" b="1" dirty="0"/>
              <a:t>/</a:t>
            </a:r>
            <a:r>
              <a:rPr lang="tr-TR" sz="2200" b="1" dirty="0" err="1"/>
              <a:t>share</a:t>
            </a:r>
            <a:r>
              <a:rPr lang="tr-TR" sz="2200" b="1" dirty="0"/>
              <a:t>/</a:t>
            </a:r>
            <a:r>
              <a:rPr lang="tr-TR" sz="2200" b="1" dirty="0" err="1"/>
              <a:t>ca-certificates</a:t>
            </a:r>
            <a:r>
              <a:rPr lang="tr-TR" sz="2200" b="1" dirty="0"/>
              <a:t>/mitmproxy.crt</a:t>
            </a:r>
          </a:p>
          <a:p>
            <a:pPr marL="0" indent="0" algn="just">
              <a:lnSpc>
                <a:spcPct val="150000"/>
              </a:lnSpc>
              <a:spcBef>
                <a:spcPts val="600"/>
              </a:spcBef>
              <a:spcAft>
                <a:spcPts val="600"/>
              </a:spcAft>
              <a:buNone/>
            </a:pPr>
            <a:r>
              <a:rPr lang="tr-TR" sz="2200" b="1" dirty="0"/>
              <a:t>sudo </a:t>
            </a:r>
            <a:r>
              <a:rPr lang="tr-TR" sz="2200" b="1" dirty="0" err="1"/>
              <a:t>update-ca-certificates</a:t>
            </a:r>
            <a:endParaRPr lang="tr-TR" sz="2200" b="1" dirty="0"/>
          </a:p>
        </p:txBody>
      </p:sp>
    </p:spTree>
    <p:extLst>
      <p:ext uri="{BB962C8B-B14F-4D97-AF65-F5344CB8AC3E}">
        <p14:creationId xmlns:p14="http://schemas.microsoft.com/office/powerpoint/2010/main" val="287354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Sertifika Yüklenmesi</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Aşağıdaki şekilde görüldüğü gibi kodları aynı sırayla yazıp çalıştırdıktan sonra sertifikalarımızı güncelledi.</a:t>
            </a:r>
          </a:p>
          <a:p>
            <a:pPr marL="0" indent="0" algn="just">
              <a:lnSpc>
                <a:spcPct val="150000"/>
              </a:lnSpc>
              <a:spcBef>
                <a:spcPts val="600"/>
              </a:spcBef>
              <a:spcAft>
                <a:spcPts val="600"/>
              </a:spcAft>
              <a:buNone/>
            </a:pPr>
            <a:endParaRPr lang="tr-TR" sz="2200"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5925" y="1834922"/>
            <a:ext cx="6830669" cy="4915135"/>
          </a:xfrm>
          <a:prstGeom prst="rect">
            <a:avLst/>
          </a:prstGeom>
        </p:spPr>
      </p:pic>
    </p:spTree>
    <p:extLst>
      <p:ext uri="{BB962C8B-B14F-4D97-AF65-F5344CB8AC3E}">
        <p14:creationId xmlns:p14="http://schemas.microsoft.com/office/powerpoint/2010/main" val="1835384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Sertifika Yüklenmesi</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Bu işlemden sonra tekrar google.com adresine ya da başka bir web sitesine girmeye çalışırsanız yine sertifika sorunundan dolayı sizi engelleyecektir.</a:t>
            </a:r>
          </a:p>
          <a:p>
            <a:pPr marL="0" indent="0" algn="just">
              <a:lnSpc>
                <a:spcPct val="150000"/>
              </a:lnSpc>
              <a:spcBef>
                <a:spcPts val="600"/>
              </a:spcBef>
              <a:spcAft>
                <a:spcPts val="600"/>
              </a:spcAft>
              <a:buNone/>
            </a:pPr>
            <a:r>
              <a:rPr lang="tr-TR" sz="2200" dirty="0"/>
              <a:t>Bunun nedeni, biz kendi bilgisayarımızın bu sertifikaya güvenmesini sağladık ama web tarayıcımız hâlâ bu sertifikaya güvenmiyor.</a:t>
            </a:r>
          </a:p>
          <a:p>
            <a:pPr marL="0" indent="0" algn="just">
              <a:lnSpc>
                <a:spcPct val="150000"/>
              </a:lnSpc>
              <a:spcBef>
                <a:spcPts val="600"/>
              </a:spcBef>
              <a:spcAft>
                <a:spcPts val="600"/>
              </a:spcAft>
              <a:buNone/>
            </a:pPr>
            <a:r>
              <a:rPr lang="tr-TR" sz="2200" dirty="0"/>
              <a:t>Web tarayıcımızın da bu sertifikaya güvenmesini sağlamak için bu sertifikayı tekrar indireceğiz.</a:t>
            </a:r>
          </a:p>
        </p:txBody>
      </p:sp>
    </p:spTree>
    <p:extLst>
      <p:ext uri="{BB962C8B-B14F-4D97-AF65-F5344CB8AC3E}">
        <p14:creationId xmlns:p14="http://schemas.microsoft.com/office/powerpoint/2010/main" val="1899328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Sertifika Yüklenmesi</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Yine mozilla web tarayıcısına mitm.it yazıp enter tuşuna basıyoruz ve Linux için olan dosyayı indirmek için kırmızı alan ile işaretlenmiş butona tıklıyoruz.</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181" y="2446411"/>
            <a:ext cx="5696575" cy="4017903"/>
          </a:xfrm>
          <a:prstGeom prst="rect">
            <a:avLst/>
          </a:prstGeom>
        </p:spPr>
      </p:pic>
    </p:spTree>
    <p:extLst>
      <p:ext uri="{BB962C8B-B14F-4D97-AF65-F5344CB8AC3E}">
        <p14:creationId xmlns:p14="http://schemas.microsoft.com/office/powerpoint/2010/main" val="2711430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Sertifika Yüklenmesi</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Dosyamız Downloads klasörüne indi. Şimdi bunu firefox tarayıcısına tanıtacağız. Bunun için mozilla tarayıcısından settings bölümünü açıyoruz tekrar.</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942" y="2288644"/>
            <a:ext cx="8017727" cy="4368633"/>
          </a:xfrm>
          <a:prstGeom prst="rect">
            <a:avLst/>
          </a:prstGeom>
        </p:spPr>
      </p:pic>
    </p:spTree>
    <p:extLst>
      <p:ext uri="{BB962C8B-B14F-4D97-AF65-F5344CB8AC3E}">
        <p14:creationId xmlns:p14="http://schemas.microsoft.com/office/powerpoint/2010/main" val="2335573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Sertifika Yüklenmesi</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Karşımıza gelen ekranda arama kısmına </a:t>
            </a:r>
            <a:r>
              <a:rPr lang="tr-TR" sz="2200" b="1" dirty="0"/>
              <a:t>certificate</a:t>
            </a:r>
            <a:r>
              <a:rPr lang="tr-TR" sz="2200" dirty="0"/>
              <a:t> yazıyoruz (1) ve çıkan sonuçta ilgili butona (</a:t>
            </a:r>
            <a:r>
              <a:rPr lang="tr-TR" sz="2200" b="1" dirty="0"/>
              <a:t>view certificates</a:t>
            </a:r>
            <a:r>
              <a:rPr lang="tr-TR" sz="2200" dirty="0"/>
              <a:t>) tıklıyoruz (2).</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5483" y="2468724"/>
            <a:ext cx="10058400" cy="3921193"/>
          </a:xfrm>
          <a:prstGeom prst="rect">
            <a:avLst/>
          </a:prstGeom>
        </p:spPr>
      </p:pic>
    </p:spTree>
    <p:extLst>
      <p:ext uri="{BB962C8B-B14F-4D97-AF65-F5344CB8AC3E}">
        <p14:creationId xmlns:p14="http://schemas.microsoft.com/office/powerpoint/2010/main" val="615933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Kali Linux Root Kullanıcısına Geçmek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Mevcut şifrenizi doğru girerseniz eğer sizden yeni bir şifre girmenizi isteyecektir. New password yazan yere yeni şifrenizi giriniz. Not: Unutmamak için yeni şifrenizin root olması tavsiye edilir.</a:t>
            </a:r>
          </a:p>
          <a:p>
            <a:pPr marL="0" indent="0" algn="just">
              <a:lnSpc>
                <a:spcPct val="150000"/>
              </a:lnSpc>
              <a:spcBef>
                <a:spcPts val="600"/>
              </a:spcBef>
              <a:spcAft>
                <a:spcPts val="600"/>
              </a:spcAft>
              <a:buNone/>
            </a:pPr>
            <a:endParaRPr lang="tr-TR" sz="2200"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982" y="3038579"/>
            <a:ext cx="7895847" cy="2325157"/>
          </a:xfrm>
          <a:prstGeom prst="rect">
            <a:avLst/>
          </a:prstGeom>
        </p:spPr>
      </p:pic>
    </p:spTree>
    <p:extLst>
      <p:ext uri="{BB962C8B-B14F-4D97-AF65-F5344CB8AC3E}">
        <p14:creationId xmlns:p14="http://schemas.microsoft.com/office/powerpoint/2010/main" val="1545605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Sertifika Yüklenmesi</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Bizi varsayılan olarak Authorities sekmesinde başlattı. Eğer siz de bu sekmede başlamazsa önce bu sekmeye gelin (1) sonra import butonuna (2) tıklayınız.</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4680" y="2380625"/>
            <a:ext cx="6228170" cy="4369015"/>
          </a:xfrm>
          <a:prstGeom prst="rect">
            <a:avLst/>
          </a:prstGeom>
        </p:spPr>
      </p:pic>
    </p:spTree>
    <p:extLst>
      <p:ext uri="{BB962C8B-B14F-4D97-AF65-F5344CB8AC3E}">
        <p14:creationId xmlns:p14="http://schemas.microsoft.com/office/powerpoint/2010/main" val="1689653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Sertifika Yüklenmesi</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Açılan menüde, indirdiğimiz sertifika dosyasını seçip (1), Open butonuna tıklıyoruz (2).</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834" y="1883229"/>
            <a:ext cx="9032488" cy="4819910"/>
          </a:xfrm>
          <a:prstGeom prst="rect">
            <a:avLst/>
          </a:prstGeom>
        </p:spPr>
      </p:pic>
    </p:spTree>
    <p:extLst>
      <p:ext uri="{BB962C8B-B14F-4D97-AF65-F5344CB8AC3E}">
        <p14:creationId xmlns:p14="http://schemas.microsoft.com/office/powerpoint/2010/main" val="4266692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Sertifika Yüklenmesi</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Bu işlemden sonra karşımıza gelen menüdeki her iki kutucuk seçili olmamış bir şekilde gelecek. Sizler her iki kutucuğu da işaretleyip Ok butonuna basınız.</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824" y="2599078"/>
            <a:ext cx="7535327" cy="2886478"/>
          </a:xfrm>
          <a:prstGeom prst="rect">
            <a:avLst/>
          </a:prstGeom>
        </p:spPr>
      </p:pic>
    </p:spTree>
    <p:extLst>
      <p:ext uri="{BB962C8B-B14F-4D97-AF65-F5344CB8AC3E}">
        <p14:creationId xmlns:p14="http://schemas.microsoft.com/office/powerpoint/2010/main" val="2529490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Sertifika Yüklenmesi</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Sonra tarayıcıda google.com adresine gidin ve açıldığını göreceksiniz. Tekrar mitmproxy sekmesine geldiğinizde de yaptığınız bağlantının trafiğinin kaydedildiğini göreceksiniz.</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005" y="2531071"/>
            <a:ext cx="8229600" cy="4032855"/>
          </a:xfrm>
          <a:prstGeom prst="rect">
            <a:avLst/>
          </a:prstGeom>
        </p:spPr>
      </p:pic>
    </p:spTree>
    <p:extLst>
      <p:ext uri="{BB962C8B-B14F-4D97-AF65-F5344CB8AC3E}">
        <p14:creationId xmlns:p14="http://schemas.microsoft.com/office/powerpoint/2010/main" val="42326381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Analizler ve Filtrelemeler</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Oluşturduğumuz Proxy ile tüm ağı izlerken ve incelerken belli başlı parametrelere göre filtreleme yapıp, bize gelen sonuçları daha da daraltabiliriz.</a:t>
            </a:r>
          </a:p>
        </p:txBody>
      </p:sp>
    </p:spTree>
    <p:extLst>
      <p:ext uri="{BB962C8B-B14F-4D97-AF65-F5344CB8AC3E}">
        <p14:creationId xmlns:p14="http://schemas.microsoft.com/office/powerpoint/2010/main" val="7977999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Analizler ve Filtrelemeler</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Aşağıdaki görselde Proxy’imiz açıkken bu ağı kullanan kullanıcıların yaptıkları işlemlere dair tüm paket trafiği görülmektedir. Oldukça kalabalık. Bunu biraz daraltalım.</a:t>
            </a: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6859" y="2442233"/>
            <a:ext cx="8274204" cy="4395114"/>
          </a:xfrm>
          <a:prstGeom prst="rect">
            <a:avLst/>
          </a:prstGeom>
        </p:spPr>
      </p:pic>
    </p:spTree>
    <p:extLst>
      <p:ext uri="{BB962C8B-B14F-4D97-AF65-F5344CB8AC3E}">
        <p14:creationId xmlns:p14="http://schemas.microsoft.com/office/powerpoint/2010/main" val="3191743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Analizler ve Filtrelemeler</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Önceki görselde metot olarak GET-POST-OPTIONS gibi tüm metotların olduğu görülecektir.</a:t>
            </a:r>
          </a:p>
          <a:p>
            <a:pPr marL="0" indent="0" algn="just">
              <a:lnSpc>
                <a:spcPct val="150000"/>
              </a:lnSpc>
              <a:spcBef>
                <a:spcPts val="600"/>
              </a:spcBef>
              <a:spcAft>
                <a:spcPts val="600"/>
              </a:spcAft>
              <a:buNone/>
            </a:pPr>
            <a:r>
              <a:rPr lang="tr-TR" sz="2200" dirty="0"/>
              <a:t>Çünkü herhangi bir filtreleme veya kısıtlama yapılmadan tüm metotları gösteriyordu. Şimdi sadece POST metodu kullanan işlemleri görelim.</a:t>
            </a:r>
          </a:p>
          <a:p>
            <a:pPr marL="0" indent="0" algn="just">
              <a:lnSpc>
                <a:spcPct val="150000"/>
              </a:lnSpc>
              <a:spcBef>
                <a:spcPts val="600"/>
              </a:spcBef>
              <a:spcAft>
                <a:spcPts val="600"/>
              </a:spcAft>
              <a:buNone/>
            </a:pPr>
            <a:r>
              <a:rPr lang="tr-TR" sz="2200" dirty="0"/>
              <a:t>POST metodu, karşı taraftaki sunucuya bilgilerimizi göndermek için kullandığımız </a:t>
            </a:r>
            <a:r>
              <a:rPr lang="tr-TR" sz="2200" dirty="0" err="1"/>
              <a:t>metoddur</a:t>
            </a:r>
            <a:r>
              <a:rPr lang="tr-TR" sz="2200" dirty="0"/>
              <a:t>.</a:t>
            </a:r>
          </a:p>
        </p:txBody>
      </p:sp>
    </p:spTree>
    <p:extLst>
      <p:ext uri="{BB962C8B-B14F-4D97-AF65-F5344CB8AC3E}">
        <p14:creationId xmlns:p14="http://schemas.microsoft.com/office/powerpoint/2010/main" val="39875748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Analizler ve Filtrelemeler</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Öncelikle mozilla tarayıcısından twitter.com adresine giriş yapıp, kullanıcı adı olarak </a:t>
            </a:r>
            <a:r>
              <a:rPr lang="tr-TR" sz="2200" dirty="0">
                <a:hlinkClick r:id="rId2"/>
              </a:rPr>
              <a:t>deneme@outlook.com</a:t>
            </a:r>
            <a:r>
              <a:rPr lang="tr-TR" sz="2200" dirty="0"/>
              <a:t> , şifre olarak da deneme yazdık.</a:t>
            </a:r>
          </a:p>
          <a:p>
            <a:pPr marL="0" indent="0" algn="just">
              <a:lnSpc>
                <a:spcPct val="150000"/>
              </a:lnSpc>
              <a:spcBef>
                <a:spcPts val="600"/>
              </a:spcBef>
              <a:spcAft>
                <a:spcPts val="600"/>
              </a:spcAft>
              <a:buNone/>
            </a:pPr>
            <a:r>
              <a:rPr lang="tr-TR" sz="2200" dirty="0"/>
              <a:t>Böyle bir twitter (X) hesabı olmadığı için giriş yapılamadı tabii ki. Ancak, yine de bu bilgiler bizim Proxy’imiz tarafından izlendi ve kaydedildi. Şimdi sadece POST metotlarını görüntüleyip bu bilgilere ulaşmaya çalışalım.</a:t>
            </a:r>
          </a:p>
        </p:txBody>
      </p:sp>
    </p:spTree>
    <p:extLst>
      <p:ext uri="{BB962C8B-B14F-4D97-AF65-F5344CB8AC3E}">
        <p14:creationId xmlns:p14="http://schemas.microsoft.com/office/powerpoint/2010/main" val="215639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Analizler ve Filtrelemeler</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İlk olarak arama çubuğuna tıkladığımızda bize kullanabileceğimiz filtre anahtar kelimelerini veriyor. Biz ~m anahtar kelimesini seçeceğiz. Bu ifade, method kelimesinin kısaltmasına karşılık gelir. Sadece POST metotlarını görmek için ~m POST yazacağız.</a:t>
            </a:r>
          </a:p>
        </p:txBody>
      </p:sp>
    </p:spTree>
    <p:extLst>
      <p:ext uri="{BB962C8B-B14F-4D97-AF65-F5344CB8AC3E}">
        <p14:creationId xmlns:p14="http://schemas.microsoft.com/office/powerpoint/2010/main" val="4131518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Analizler ve Filtrelemeler</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Şekildeki iki yere tıkladıktan sonra arama kısmına ~m eklenecektir. Daha sonra sizde bu ifadenin yanına POST yazınız ve enter tuşuna basınız.</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142" y="2322275"/>
            <a:ext cx="8467493" cy="4535725"/>
          </a:xfrm>
          <a:prstGeom prst="rect">
            <a:avLst/>
          </a:prstGeom>
        </p:spPr>
      </p:pic>
    </p:spTree>
    <p:extLst>
      <p:ext uri="{BB962C8B-B14F-4D97-AF65-F5344CB8AC3E}">
        <p14:creationId xmlns:p14="http://schemas.microsoft.com/office/powerpoint/2010/main" val="196483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Kali Linux Root Kullanıcısına Geçmek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Daha sonra aynı şifreyi tekrar girmeniz istenir.</a:t>
            </a:r>
          </a:p>
          <a:p>
            <a:pPr marL="0" indent="0" algn="just">
              <a:lnSpc>
                <a:spcPct val="150000"/>
              </a:lnSpc>
              <a:spcBef>
                <a:spcPts val="600"/>
              </a:spcBef>
              <a:spcAft>
                <a:spcPts val="600"/>
              </a:spcAft>
              <a:buNone/>
            </a:pPr>
            <a:endParaRPr lang="tr-TR" sz="2200"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732" y="1545494"/>
            <a:ext cx="8331904" cy="2134408"/>
          </a:xfrm>
          <a:prstGeom prst="rect">
            <a:avLst/>
          </a:prstGeom>
        </p:spPr>
      </p:pic>
    </p:spTree>
    <p:extLst>
      <p:ext uri="{BB962C8B-B14F-4D97-AF65-F5344CB8AC3E}">
        <p14:creationId xmlns:p14="http://schemas.microsoft.com/office/powerpoint/2010/main" val="3096888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Analizler ve Filtrelemeler</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Şekilde görüldüğü gibi sadece POST metodu ile ilgili paketler geldi. Biz hatalı bir parola girişi yaptığımız için muhtemelen kırmızı olan 400 kodlu paket bizim şifre bilgimizi içeriyor.</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4282" y="2313082"/>
            <a:ext cx="7961971" cy="4429627"/>
          </a:xfrm>
          <a:prstGeom prst="rect">
            <a:avLst/>
          </a:prstGeom>
        </p:spPr>
      </p:pic>
    </p:spTree>
    <p:extLst>
      <p:ext uri="{BB962C8B-B14F-4D97-AF65-F5344CB8AC3E}">
        <p14:creationId xmlns:p14="http://schemas.microsoft.com/office/powerpoint/2010/main" val="2172074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Analizler ve Filtrelemeler</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İlgili pakete tıklayınca sağ tarafta bir pencere açılır. Bu pencerede bağlantılar ile ilgili bilgiler yer alır. Bu pencereyi </a:t>
            </a:r>
            <a:r>
              <a:rPr lang="tr-TR" sz="2200" b="1" dirty="0"/>
              <a:t>Request</a:t>
            </a:r>
            <a:r>
              <a:rPr lang="tr-TR" sz="2200" dirty="0"/>
              <a:t> kısmında iken indirdiğimizde yani POST metodu olarak bizim yolladığımız isteği, bilgiyi görmek için aşağı indirdiğimizde şifremizi görebiliriz.</a:t>
            </a:r>
          </a:p>
        </p:txBody>
      </p:sp>
    </p:spTree>
    <p:extLst>
      <p:ext uri="{BB962C8B-B14F-4D97-AF65-F5344CB8AC3E}">
        <p14:creationId xmlns:p14="http://schemas.microsoft.com/office/powerpoint/2010/main" val="3722513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Analizler ve Filtrelemeler</a:t>
            </a:r>
          </a:p>
        </p:txBody>
      </p:sp>
      <p:pic>
        <p:nvPicPr>
          <p:cNvPr id="6"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7578" y="787400"/>
            <a:ext cx="11192715" cy="5984382"/>
          </a:xfrm>
        </p:spPr>
      </p:pic>
    </p:spTree>
    <p:extLst>
      <p:ext uri="{BB962C8B-B14F-4D97-AF65-F5344CB8AC3E}">
        <p14:creationId xmlns:p14="http://schemas.microsoft.com/office/powerpoint/2010/main" val="1779863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Analizler ve Filtrelemeler</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Şifre bilgisini elde ettik. Ancak, kullanıcı adını da öğrenmek istiyoruz. Hatırlarsanız eğer twitter girişi için önce kullanıcı adı girişi yapılır ve sonrasında şifre girilir. Şifreyi hatalı girdiğimiz için HTTP protokolünün 400’lü bloğunda yer alan bir kodu verdi.</a:t>
            </a:r>
          </a:p>
          <a:p>
            <a:pPr marL="0" indent="0" algn="just">
              <a:lnSpc>
                <a:spcPct val="150000"/>
              </a:lnSpc>
              <a:spcBef>
                <a:spcPts val="600"/>
              </a:spcBef>
              <a:spcAft>
                <a:spcPts val="600"/>
              </a:spcAft>
              <a:buNone/>
            </a:pPr>
            <a:r>
              <a:rPr lang="tr-TR" sz="2200" dirty="0"/>
              <a:t>Kullanıcı bilgisi de bundan önce girildiği için kullanıcı bilgisini 400 durum kodunun üstündeki paketler de arayacağız.</a:t>
            </a:r>
          </a:p>
          <a:p>
            <a:pPr marL="0" indent="0" algn="just">
              <a:lnSpc>
                <a:spcPct val="150000"/>
              </a:lnSpc>
              <a:spcBef>
                <a:spcPts val="600"/>
              </a:spcBef>
              <a:spcAft>
                <a:spcPts val="600"/>
              </a:spcAft>
              <a:buNone/>
            </a:pPr>
            <a:r>
              <a:rPr lang="tr-TR" sz="2200" dirty="0"/>
              <a:t>Bunun için deneme-yanılma ile tek tek bakacağız.</a:t>
            </a:r>
          </a:p>
        </p:txBody>
      </p:sp>
    </p:spTree>
    <p:extLst>
      <p:ext uri="{BB962C8B-B14F-4D97-AF65-F5344CB8AC3E}">
        <p14:creationId xmlns:p14="http://schemas.microsoft.com/office/powerpoint/2010/main" val="4129805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Analizler ve Filtrelemeler</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Kullanıcı bilgisini de şifre bilgisinin üstündeki 3. sırada bulduk.</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478793"/>
            <a:ext cx="9853961" cy="5276137"/>
          </a:xfrm>
          <a:prstGeom prst="rect">
            <a:avLst/>
          </a:prstGeom>
        </p:spPr>
      </p:pic>
    </p:spTree>
    <p:extLst>
      <p:ext uri="{BB962C8B-B14F-4D97-AF65-F5344CB8AC3E}">
        <p14:creationId xmlns:p14="http://schemas.microsoft.com/office/powerpoint/2010/main" val="37046498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Trafiği Durdurmak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Şimdi de POST metodu ile ilgili ağ trafiğini durduracağız. Yani, bu ağı kullanan hiç kimse hiçbir sunucuya bilgi gönderemeyecek. Bunun için Intercept kısmına ~m POST yazıyoruz.</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2409" y="2358188"/>
            <a:ext cx="8028879" cy="4263020"/>
          </a:xfrm>
          <a:prstGeom prst="rect">
            <a:avLst/>
          </a:prstGeom>
        </p:spPr>
      </p:pic>
    </p:spTree>
    <p:extLst>
      <p:ext uri="{BB962C8B-B14F-4D97-AF65-F5344CB8AC3E}">
        <p14:creationId xmlns:p14="http://schemas.microsoft.com/office/powerpoint/2010/main" val="3158917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Trafiği Durdurmak</a:t>
            </a: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681037"/>
            <a:ext cx="11093572" cy="5887031"/>
          </a:xfrm>
        </p:spPr>
      </p:pic>
    </p:spTree>
    <p:extLst>
      <p:ext uri="{BB962C8B-B14F-4D97-AF65-F5344CB8AC3E}">
        <p14:creationId xmlns:p14="http://schemas.microsoft.com/office/powerpoint/2010/main" val="6991855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Trafiği Durdurmak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Şimdi tekrar twitter.com’a gidip giriş yapmaya çalışacağız.</a:t>
            </a:r>
          </a:p>
          <a:p>
            <a:pPr marL="0" indent="0" algn="just">
              <a:lnSpc>
                <a:spcPct val="150000"/>
              </a:lnSpc>
              <a:spcBef>
                <a:spcPts val="600"/>
              </a:spcBef>
              <a:spcAft>
                <a:spcPts val="600"/>
              </a:spcAft>
              <a:buNone/>
            </a:pPr>
            <a:endParaRPr lang="tr-TR" sz="2200"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474032"/>
            <a:ext cx="10058400" cy="5194445"/>
          </a:xfrm>
          <a:prstGeom prst="rect">
            <a:avLst/>
          </a:prstGeom>
        </p:spPr>
      </p:pic>
    </p:spTree>
    <p:extLst>
      <p:ext uri="{BB962C8B-B14F-4D97-AF65-F5344CB8AC3E}">
        <p14:creationId xmlns:p14="http://schemas.microsoft.com/office/powerpoint/2010/main" val="12573523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Trafiği Durdurmak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Login butonuna bastıktan sonra hiçbir işlem yapmadı, herhangi bir sayfaya yönlendirmedi.</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215" y="1823902"/>
            <a:ext cx="9788912" cy="5034098"/>
          </a:xfrm>
          <a:prstGeom prst="rect">
            <a:avLst/>
          </a:prstGeom>
        </p:spPr>
      </p:pic>
    </p:spTree>
    <p:extLst>
      <p:ext uri="{BB962C8B-B14F-4D97-AF65-F5344CB8AC3E}">
        <p14:creationId xmlns:p14="http://schemas.microsoft.com/office/powerpoint/2010/main" val="34815339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Trafiği Durdurmak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Şekilde de görüldüğü gibi POST metodu kullanan paketler beklemeye alındı ve işlem yapılmıyor. Ancak, diğer metotlar aktif.</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3766" y="1745484"/>
            <a:ext cx="10058400" cy="5004143"/>
          </a:xfrm>
          <a:prstGeom prst="rect">
            <a:avLst/>
          </a:prstGeom>
        </p:spPr>
      </p:pic>
    </p:spTree>
    <p:extLst>
      <p:ext uri="{BB962C8B-B14F-4D97-AF65-F5344CB8AC3E}">
        <p14:creationId xmlns:p14="http://schemas.microsoft.com/office/powerpoint/2010/main" val="3652145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Kali Linux Root Kullanıcısına Geçmek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Şifremizi tekrar girdikten sonra şifre değişikliği işleminin başarılı bir şekilde yapıldığını gösteren mesaj aldık. Şimdi root olarak sistemi başlatmak için </a:t>
            </a:r>
            <a:r>
              <a:rPr lang="tr-TR" sz="2200" b="1" dirty="0"/>
              <a:t>reboot</a:t>
            </a:r>
            <a:r>
              <a:rPr lang="tr-TR" sz="2200" dirty="0"/>
              <a:t> komutunu yazıp enter tuşuna basın. Tekrar başlatmadan sonra artık kullanıcı adını kali olarak girmeyeceksiniz. Sonraki slayt sayfasındaki bilgiler ile giriş yapmalısınız.</a:t>
            </a: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556" y="3843761"/>
            <a:ext cx="7755867" cy="2824668"/>
          </a:xfrm>
          <a:prstGeom prst="rect">
            <a:avLst/>
          </a:prstGeom>
        </p:spPr>
      </p:pic>
    </p:spTree>
    <p:extLst>
      <p:ext uri="{BB962C8B-B14F-4D97-AF65-F5344CB8AC3E}">
        <p14:creationId xmlns:p14="http://schemas.microsoft.com/office/powerpoint/2010/main" val="27441040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Trafiği Değiştirmek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Uygun açığı olan sitelerde trafiği kendi isteğimize göre düzenleyip, değiştirebiliriz.</a:t>
            </a:r>
          </a:p>
          <a:p>
            <a:pPr marL="0" indent="0" algn="just">
              <a:lnSpc>
                <a:spcPct val="150000"/>
              </a:lnSpc>
              <a:spcBef>
                <a:spcPts val="600"/>
              </a:spcBef>
              <a:spcAft>
                <a:spcPts val="600"/>
              </a:spcAft>
              <a:buNone/>
            </a:pPr>
            <a:r>
              <a:rPr lang="tr-TR" sz="2200" dirty="0"/>
              <a:t>Bir örnek düşünelim, bir kullanıcının bir siteye giriş yapmak için kullanıcı adı ve şifre bilgilerini girmek zorunda.</a:t>
            </a:r>
          </a:p>
          <a:p>
            <a:pPr marL="0" indent="0" algn="just">
              <a:lnSpc>
                <a:spcPct val="150000"/>
              </a:lnSpc>
              <a:spcBef>
                <a:spcPts val="600"/>
              </a:spcBef>
              <a:spcAft>
                <a:spcPts val="600"/>
              </a:spcAft>
              <a:buNone/>
            </a:pPr>
            <a:r>
              <a:rPr lang="tr-TR" sz="2200" dirty="0"/>
              <a:t>Bizim oluşturduğumuz Proxy’inin kontrol ettiği ağı kullanan bu kullanıcının bilgilerini girdikten sonra ağı durdurup, kullanıcıya kendi istediğimiz bir mesajı gösterebiliriz.</a:t>
            </a:r>
          </a:p>
        </p:txBody>
      </p:sp>
    </p:spTree>
    <p:extLst>
      <p:ext uri="{BB962C8B-B14F-4D97-AF65-F5344CB8AC3E}">
        <p14:creationId xmlns:p14="http://schemas.microsoft.com/office/powerpoint/2010/main" val="375374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Trafiği Değiştirmek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Öncelikle </a:t>
            </a:r>
            <a:r>
              <a:rPr lang="tr-TR" sz="2200" dirty="0">
                <a:hlinkClick r:id="rId2"/>
              </a:rPr>
              <a:t>http://unicornitems.com/</a:t>
            </a:r>
            <a:r>
              <a:rPr lang="tr-TR" sz="2200" dirty="0"/>
              <a:t> isimli web sitesine giriş yapıp, MY ACCOUNT yazan yere tıklıyoruz (kırmızı ile seçili alan).</a:t>
            </a:r>
          </a:p>
        </p:txBody>
      </p:sp>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059" y="1879225"/>
            <a:ext cx="8764858" cy="4883994"/>
          </a:xfrm>
          <a:prstGeom prst="rect">
            <a:avLst/>
          </a:prstGeom>
        </p:spPr>
      </p:pic>
    </p:spTree>
    <p:extLst>
      <p:ext uri="{BB962C8B-B14F-4D97-AF65-F5344CB8AC3E}">
        <p14:creationId xmlns:p14="http://schemas.microsoft.com/office/powerpoint/2010/main" val="9782232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Trafiği Değiştirmek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Rastgele verdiğimiz bilgileri girdikten sonra Login butonuna tıklıyoruz. </a:t>
            </a:r>
            <a:r>
              <a:rPr lang="tr-TR" sz="2200" b="1" dirty="0">
                <a:solidFill>
                  <a:srgbClr val="FF0000"/>
                </a:solidFill>
              </a:rPr>
              <a:t>NOT:</a:t>
            </a:r>
            <a:r>
              <a:rPr lang="tr-TR" sz="2200" dirty="0"/>
              <a:t> Daha önceden Intercept kısmına ~m POST yazdığımız için login işlemi olmayacak.</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985" y="2395286"/>
            <a:ext cx="8463775" cy="4250050"/>
          </a:xfrm>
          <a:prstGeom prst="rect">
            <a:avLst/>
          </a:prstGeom>
        </p:spPr>
      </p:pic>
    </p:spTree>
    <p:extLst>
      <p:ext uri="{BB962C8B-B14F-4D97-AF65-F5344CB8AC3E}">
        <p14:creationId xmlns:p14="http://schemas.microsoft.com/office/powerpoint/2010/main" val="42615510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Trafiği Değiştirmek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Proxy sayfamıza gelip önümüze düşen POST metoduna tıkladıktan sonra (1), yukarıdaki Resume butonuna tıklıyoruz (2). Sonrasında, sağ tarafta açılan pencerede Response sekmesine tıklıyoruz (3).</a:t>
            </a:r>
          </a:p>
        </p:txBody>
      </p:sp>
    </p:spTree>
    <p:extLst>
      <p:ext uri="{BB962C8B-B14F-4D97-AF65-F5344CB8AC3E}">
        <p14:creationId xmlns:p14="http://schemas.microsoft.com/office/powerpoint/2010/main" val="15386700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Trafiği Değiştirmek</a:t>
            </a: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290" y="852984"/>
            <a:ext cx="11439419" cy="5793143"/>
          </a:xfrm>
        </p:spPr>
      </p:pic>
    </p:spTree>
    <p:extLst>
      <p:ext uri="{BB962C8B-B14F-4D97-AF65-F5344CB8AC3E}">
        <p14:creationId xmlns:p14="http://schemas.microsoft.com/office/powerpoint/2010/main" val="1332315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Trafiği Değiştirmek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Response sekmesinde iken scrool bar’ı (kaydırma çubuğunu) biraz aşağı indirdikten sonra şekildeki </a:t>
            </a:r>
            <a:r>
              <a:rPr lang="tr-TR" sz="2200" b="1" dirty="0"/>
              <a:t>Edit</a:t>
            </a:r>
            <a:r>
              <a:rPr lang="tr-TR" sz="2200" dirty="0"/>
              <a:t> butonuna tıklıyoruz.</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4352" y="1873404"/>
            <a:ext cx="9355922" cy="4728117"/>
          </a:xfrm>
          <a:prstGeom prst="rect">
            <a:avLst/>
          </a:prstGeom>
        </p:spPr>
      </p:pic>
    </p:spTree>
    <p:extLst>
      <p:ext uri="{BB962C8B-B14F-4D97-AF65-F5344CB8AC3E}">
        <p14:creationId xmlns:p14="http://schemas.microsoft.com/office/powerpoint/2010/main" val="1548047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Trafiği Değiştirmek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Response, sunucunun bize döndürdüğü cevabın html kodları cinsinden çıktısını veriyor. Şimdi bu koda Edit dedikten sonra müdahale edeceğiz. Yazdırmak istediğimiz mesaj için, html kodlarının olduğu alana tıkladıktan sonra CTRL + F kombinasyonu ile metin içi aramaya /body yazın.</a:t>
            </a:r>
          </a:p>
        </p:txBody>
      </p:sp>
    </p:spTree>
    <p:extLst>
      <p:ext uri="{BB962C8B-B14F-4D97-AF65-F5344CB8AC3E}">
        <p14:creationId xmlns:p14="http://schemas.microsoft.com/office/powerpoint/2010/main" val="38851571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Trafiği Değiştirmek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Alt tarafta çıkan arama çubuğuna /body yazınca bizi html kodları içerisindeki body etiketinin bitiş kısmına götürecek.</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751" y="1708687"/>
            <a:ext cx="9378176" cy="5026649"/>
          </a:xfrm>
          <a:prstGeom prst="rect">
            <a:avLst/>
          </a:prstGeom>
        </p:spPr>
      </p:pic>
    </p:spTree>
    <p:extLst>
      <p:ext uri="{BB962C8B-B14F-4D97-AF65-F5344CB8AC3E}">
        <p14:creationId xmlns:p14="http://schemas.microsoft.com/office/powerpoint/2010/main" val="16428343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Trafiği Değiştirmek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/body yazıp enter tuşuna basınca, sağ tarafta Response kısmında ilgili etiketin bitiş kısmını getirdi.</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961" y="1848610"/>
            <a:ext cx="9132849" cy="4840019"/>
          </a:xfrm>
          <a:prstGeom prst="rect">
            <a:avLst/>
          </a:prstGeom>
        </p:spPr>
      </p:pic>
    </p:spTree>
    <p:extLst>
      <p:ext uri="{BB962C8B-B14F-4D97-AF65-F5344CB8AC3E}">
        <p14:creationId xmlns:p14="http://schemas.microsoft.com/office/powerpoint/2010/main" val="1291187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Trafiği Değiştirmek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&lt;/body&gt; etiketinin hemen bir üst satırına aşağıdaki kodu yazın:</a:t>
            </a:r>
          </a:p>
          <a:p>
            <a:pPr marL="0" indent="0" algn="just">
              <a:lnSpc>
                <a:spcPct val="150000"/>
              </a:lnSpc>
              <a:spcBef>
                <a:spcPts val="600"/>
              </a:spcBef>
              <a:spcAft>
                <a:spcPts val="600"/>
              </a:spcAft>
              <a:buNone/>
            </a:pPr>
            <a:r>
              <a:rPr lang="tr-TR" sz="2200" dirty="0"/>
              <a:t>&lt;</a:t>
            </a:r>
            <a:r>
              <a:rPr lang="tr-TR" sz="2200" dirty="0" err="1"/>
              <a:t>script</a:t>
            </a:r>
            <a:r>
              <a:rPr lang="tr-TR" sz="2200" dirty="0"/>
              <a:t>&gt; </a:t>
            </a:r>
            <a:r>
              <a:rPr lang="tr-TR" sz="2200" dirty="0" err="1"/>
              <a:t>alert</a:t>
            </a:r>
            <a:r>
              <a:rPr lang="tr-TR" sz="2200" dirty="0"/>
              <a:t>('Bucak ZTYO BST </a:t>
            </a:r>
            <a:r>
              <a:rPr lang="tr-TR" sz="2200"/>
              <a:t>Bölümü MITM Saldırısı </a:t>
            </a:r>
            <a:r>
              <a:rPr lang="tr-TR" sz="2200" dirty="0"/>
              <a:t>Örneği :)')&lt;/</a:t>
            </a:r>
            <a:r>
              <a:rPr lang="tr-TR" sz="2200" dirty="0" err="1"/>
              <a:t>script</a:t>
            </a:r>
            <a:r>
              <a:rPr lang="tr-TR" sz="2200" dirty="0"/>
              <a:t>&gt; </a:t>
            </a:r>
          </a:p>
          <a:p>
            <a:pPr marL="0" indent="0" algn="just">
              <a:lnSpc>
                <a:spcPct val="150000"/>
              </a:lnSpc>
              <a:spcBef>
                <a:spcPts val="600"/>
              </a:spcBef>
              <a:spcAft>
                <a:spcPts val="600"/>
              </a:spcAft>
              <a:buNone/>
            </a:pPr>
            <a:endParaRPr lang="tr-TR" sz="2200"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4217" y="2155429"/>
            <a:ext cx="7861610" cy="4208570"/>
          </a:xfrm>
          <a:prstGeom prst="rect">
            <a:avLst/>
          </a:prstGeom>
        </p:spPr>
      </p:pic>
    </p:spTree>
    <p:extLst>
      <p:ext uri="{BB962C8B-B14F-4D97-AF65-F5344CB8AC3E}">
        <p14:creationId xmlns:p14="http://schemas.microsoft.com/office/powerpoint/2010/main" val="1176262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Kali Linux Root Kullanıcısına Geçmek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Karşımıza gelen login ekranında username bilgisi olarak root yazıyoruz. Password bilgisine de az önce oluşturduğunuz yeni şifreyi yazın ve </a:t>
            </a:r>
            <a:r>
              <a:rPr lang="tr-TR" sz="2200"/>
              <a:t>giriş yapın.</a:t>
            </a:r>
            <a:endParaRPr lang="tr-TR" sz="2200" dirty="0"/>
          </a:p>
          <a:p>
            <a:pPr marL="0" indent="0" algn="just">
              <a:lnSpc>
                <a:spcPct val="150000"/>
              </a:lnSpc>
              <a:spcBef>
                <a:spcPts val="600"/>
              </a:spcBef>
              <a:spcAft>
                <a:spcPts val="600"/>
              </a:spcAft>
              <a:buNone/>
            </a:pPr>
            <a:endParaRPr lang="tr-TR" sz="2200"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2477" y="2499004"/>
            <a:ext cx="4683339" cy="2730918"/>
          </a:xfrm>
          <a:prstGeom prst="rect">
            <a:avLst/>
          </a:prstGeom>
        </p:spPr>
      </p:pic>
    </p:spTree>
    <p:extLst>
      <p:ext uri="{BB962C8B-B14F-4D97-AF65-F5344CB8AC3E}">
        <p14:creationId xmlns:p14="http://schemas.microsoft.com/office/powerpoint/2010/main" val="23578197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Trafiği Değiştirmek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Daha sonra tekrar kaydırma çubuğunu yukarı doğru kaydırın ve </a:t>
            </a:r>
            <a:r>
              <a:rPr lang="tr-TR" sz="2200" b="1" dirty="0"/>
              <a:t>Done</a:t>
            </a:r>
            <a:r>
              <a:rPr lang="tr-TR" sz="2200" dirty="0"/>
              <a:t> yazan butona tıklayıp değişikliği kaydedin.</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298" y="1894732"/>
            <a:ext cx="9567746" cy="4807741"/>
          </a:xfrm>
          <a:prstGeom prst="rect">
            <a:avLst/>
          </a:prstGeom>
        </p:spPr>
      </p:pic>
    </p:spTree>
    <p:extLst>
      <p:ext uri="{BB962C8B-B14F-4D97-AF65-F5344CB8AC3E}">
        <p14:creationId xmlns:p14="http://schemas.microsoft.com/office/powerpoint/2010/main" val="13238991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Trafiği Değiştirmek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Sonra tekrar üst menüdeki Resume butonuna tıklayınız.</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576" y="1361026"/>
            <a:ext cx="10058400" cy="5086512"/>
          </a:xfrm>
          <a:prstGeom prst="rect">
            <a:avLst/>
          </a:prstGeom>
        </p:spPr>
      </p:pic>
    </p:spTree>
    <p:extLst>
      <p:ext uri="{BB962C8B-B14F-4D97-AF65-F5344CB8AC3E}">
        <p14:creationId xmlns:p14="http://schemas.microsoft.com/office/powerpoint/2010/main" val="35453596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Trafiği Değiştirmek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Daha sonra tekrar giriş yapmaya çalışıp, Login butonuna bastıktan sonra giriş yapamadığınız sitenin açık olduğu sekmeye gidiniz.</a:t>
            </a:r>
          </a:p>
        </p:txBody>
      </p:sp>
    </p:spTree>
    <p:extLst>
      <p:ext uri="{BB962C8B-B14F-4D97-AF65-F5344CB8AC3E}">
        <p14:creationId xmlns:p14="http://schemas.microsoft.com/office/powerpoint/2010/main" val="38898667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Trafiği Değiştirmek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Ancak, aynı işlemi gmail, twitter, Outlook vb. siteler üzerinden yapmaya çalışırsanız size html bir sayfayı response olarak döndürmediklerini ve çok kısa bir süre bekledikten sonra kendilerinin bu işlemi iptal ettiklerini göreceksiniz.</a:t>
            </a:r>
          </a:p>
        </p:txBody>
      </p:sp>
    </p:spTree>
    <p:extLst>
      <p:ext uri="{BB962C8B-B14F-4D97-AF65-F5344CB8AC3E}">
        <p14:creationId xmlns:p14="http://schemas.microsoft.com/office/powerpoint/2010/main" val="2061858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Trafiği Değiştirmek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Bunun nedeni, bu tarz firmaların MITM vb. saldırılar için aldıkları güvenlik önlemidir. Araya 3. bir kişinin, saldırganın girip kendi response cevaplarını bu şekilde basit bir yolla düzenlemelerini, değiştirmelerini engellemek için aldıkları bir önlemdir.</a:t>
            </a:r>
          </a:p>
          <a:p>
            <a:pPr marL="0" indent="0" algn="just">
              <a:lnSpc>
                <a:spcPct val="150000"/>
              </a:lnSpc>
              <a:spcBef>
                <a:spcPts val="600"/>
              </a:spcBef>
              <a:spcAft>
                <a:spcPts val="600"/>
              </a:spcAft>
              <a:buNone/>
            </a:pPr>
            <a:r>
              <a:rPr lang="tr-TR" sz="2200" dirty="0"/>
              <a:t>Biz de bunun için Otomatik Akışı Değiştirmeyi deneyeceğiz. </a:t>
            </a:r>
            <a:r>
              <a:rPr lang="tr-TR" sz="2200"/>
              <a:t>(Devamı, Part </a:t>
            </a:r>
            <a:r>
              <a:rPr lang="tr-TR" sz="2200" dirty="0"/>
              <a:t>2 no’lu kılavuzda)</a:t>
            </a:r>
          </a:p>
        </p:txBody>
      </p:sp>
    </p:spTree>
    <p:extLst>
      <p:ext uri="{BB962C8B-B14F-4D97-AF65-F5344CB8AC3E}">
        <p14:creationId xmlns:p14="http://schemas.microsoft.com/office/powerpoint/2010/main" val="2660085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Kali Linux Root Kullanıcısına Geçmek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Şimdi tekrar komut satırını açmak için kırmızı ile işaretlenmiş simgeye tıklıyoruz.</a:t>
            </a:r>
          </a:p>
          <a:p>
            <a:pPr marL="0" indent="0" algn="just">
              <a:lnSpc>
                <a:spcPct val="150000"/>
              </a:lnSpc>
              <a:spcBef>
                <a:spcPts val="600"/>
              </a:spcBef>
              <a:spcAft>
                <a:spcPts val="600"/>
              </a:spcAft>
              <a:buNone/>
            </a:pPr>
            <a:endParaRPr lang="tr-TR" sz="2200"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3366" y="1830220"/>
            <a:ext cx="6991738" cy="3304315"/>
          </a:xfrm>
          <a:prstGeom prst="rect">
            <a:avLst/>
          </a:prstGeom>
        </p:spPr>
      </p:pic>
    </p:spTree>
    <p:extLst>
      <p:ext uri="{BB962C8B-B14F-4D97-AF65-F5344CB8AC3E}">
        <p14:creationId xmlns:p14="http://schemas.microsoft.com/office/powerpoint/2010/main" val="955011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3B81-4CD8-1ABF-E0B1-DD2EBF7375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4751271-F7CF-ADF5-CF4E-D0E55548932F}"/>
              </a:ext>
            </a:extLst>
          </p:cNvPr>
          <p:cNvSpPr>
            <a:spLocks noGrp="1"/>
          </p:cNvSpPr>
          <p:nvPr>
            <p:ph type="title"/>
          </p:nvPr>
        </p:nvSpPr>
        <p:spPr>
          <a:xfrm>
            <a:off x="838200" y="112543"/>
            <a:ext cx="10515600" cy="568494"/>
          </a:xfrm>
        </p:spPr>
        <p:txBody>
          <a:bodyPr>
            <a:noAutofit/>
          </a:bodyPr>
          <a:lstStyle/>
          <a:p>
            <a:pPr algn="ctr">
              <a:lnSpc>
                <a:spcPct val="100000"/>
              </a:lnSpc>
            </a:pPr>
            <a:r>
              <a:rPr lang="tr-TR" sz="3600" dirty="0"/>
              <a:t>Kali Linux Root Kullanıcısına Geçmek</a:t>
            </a:r>
          </a:p>
        </p:txBody>
      </p:sp>
      <p:sp>
        <p:nvSpPr>
          <p:cNvPr id="3" name="İçerik Yer Tutucusu 2">
            <a:extLst>
              <a:ext uri="{FF2B5EF4-FFF2-40B4-BE49-F238E27FC236}">
                <a16:creationId xmlns:a16="http://schemas.microsoft.com/office/drawing/2014/main" id="{401B5B85-CB24-7182-98F6-844924C0BA7C}"/>
              </a:ext>
            </a:extLst>
          </p:cNvPr>
          <p:cNvSpPr>
            <a:spLocks noGrp="1"/>
          </p:cNvSpPr>
          <p:nvPr>
            <p:ph idx="1"/>
          </p:nvPr>
        </p:nvSpPr>
        <p:spPr>
          <a:xfrm>
            <a:off x="838200" y="787792"/>
            <a:ext cx="10515600" cy="5389172"/>
          </a:xfrm>
        </p:spPr>
        <p:txBody>
          <a:bodyPr>
            <a:normAutofit/>
          </a:bodyPr>
          <a:lstStyle/>
          <a:p>
            <a:pPr marL="0" indent="0" algn="just">
              <a:lnSpc>
                <a:spcPct val="150000"/>
              </a:lnSpc>
              <a:spcBef>
                <a:spcPts val="600"/>
              </a:spcBef>
              <a:spcAft>
                <a:spcPts val="600"/>
              </a:spcAft>
              <a:buNone/>
            </a:pPr>
            <a:r>
              <a:rPr lang="tr-TR" sz="2200" dirty="0"/>
              <a:t>Karşımıza gelen komut istemcisinde root olarak başladığımızı görüyoruz. Root olma işlemi bitmiştir.</a:t>
            </a:r>
          </a:p>
          <a:p>
            <a:pPr marL="0" indent="0" algn="just">
              <a:lnSpc>
                <a:spcPct val="150000"/>
              </a:lnSpc>
              <a:spcBef>
                <a:spcPts val="600"/>
              </a:spcBef>
              <a:spcAft>
                <a:spcPts val="600"/>
              </a:spcAft>
              <a:buNone/>
            </a:pPr>
            <a:endParaRPr lang="tr-TR" sz="2200" dirty="0"/>
          </a:p>
        </p:txBody>
      </p:sp>
      <p:pic>
        <p:nvPicPr>
          <p:cNvPr id="4" name="Resim 3"/>
          <p:cNvPicPr>
            <a:picLocks noChangeAspect="1"/>
          </p:cNvPicPr>
          <p:nvPr/>
        </p:nvPicPr>
        <p:blipFill>
          <a:blip r:embed="rId2"/>
          <a:stretch>
            <a:fillRect/>
          </a:stretch>
        </p:blipFill>
        <p:spPr>
          <a:xfrm>
            <a:off x="3019425" y="2227688"/>
            <a:ext cx="6153150" cy="1733550"/>
          </a:xfrm>
          <a:prstGeom prst="rect">
            <a:avLst/>
          </a:prstGeom>
        </p:spPr>
      </p:pic>
    </p:spTree>
    <p:extLst>
      <p:ext uri="{BB962C8B-B14F-4D97-AF65-F5344CB8AC3E}">
        <p14:creationId xmlns:p14="http://schemas.microsoft.com/office/powerpoint/2010/main" val="928137251"/>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2824</TotalTime>
  <Words>2318</Words>
  <Application>Microsoft Office PowerPoint</Application>
  <PresentationFormat>Geniş ekran</PresentationFormat>
  <Paragraphs>180</Paragraphs>
  <Slides>74</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74</vt:i4>
      </vt:variant>
    </vt:vector>
  </HeadingPairs>
  <TitlesOfParts>
    <vt:vector size="78" baseType="lpstr">
      <vt:lpstr>Aptos</vt:lpstr>
      <vt:lpstr>Aptos Display</vt:lpstr>
      <vt:lpstr>Arial</vt:lpstr>
      <vt:lpstr>Office Teması</vt:lpstr>
      <vt:lpstr>BİLGİ GÜVENLİĞİ DERSİ 14. HAFTA</vt:lpstr>
      <vt:lpstr>Kali Linux Root Kullanıcısına Geçmek</vt:lpstr>
      <vt:lpstr>Kali Linux Root Kullanıcısına Geçmek</vt:lpstr>
      <vt:lpstr>Kali Linux Root Kullanıcısına Geçmek</vt:lpstr>
      <vt:lpstr>Kali Linux Root Kullanıcısına Geçmek</vt:lpstr>
      <vt:lpstr>Kali Linux Root Kullanıcısına Geçmek</vt:lpstr>
      <vt:lpstr>Kali Linux Root Kullanıcısına Geçmek</vt:lpstr>
      <vt:lpstr>Kali Linux Root Kullanıcısına Geçmek</vt:lpstr>
      <vt:lpstr>Kali Linux Root Kullanıcısına Geçmek</vt:lpstr>
      <vt:lpstr>Man In The Middle (MITM) Nedir?</vt:lpstr>
      <vt:lpstr>Kali için MITM Klasörünü indirmek</vt:lpstr>
      <vt:lpstr>Kali için MITM Klasörünü Açmak</vt:lpstr>
      <vt:lpstr>Kali için MITM Klasörünü Açmak</vt:lpstr>
      <vt:lpstr>Kali için MITM Klasörünü Açmak</vt:lpstr>
      <vt:lpstr>Kali için MITM Klasörünü Taşımak</vt:lpstr>
      <vt:lpstr>Kali için MITM Klasörünü Taşımak</vt:lpstr>
      <vt:lpstr>Kali için MITM Klasörünü Taşımak</vt:lpstr>
      <vt:lpstr>Proxy Ayarları</vt:lpstr>
      <vt:lpstr>Proxy Ayarları</vt:lpstr>
      <vt:lpstr>Proxy Ayarları</vt:lpstr>
      <vt:lpstr>Proxy Ayarları</vt:lpstr>
      <vt:lpstr>Proxy Ayarları</vt:lpstr>
      <vt:lpstr>Proxy Ayarları</vt:lpstr>
      <vt:lpstr>Proxy Ayarları</vt:lpstr>
      <vt:lpstr>Proxy Ayarları</vt:lpstr>
      <vt:lpstr>Proxy Ayarları</vt:lpstr>
      <vt:lpstr>Proxy Ayarları</vt:lpstr>
      <vt:lpstr>Proxy Ayarları</vt:lpstr>
      <vt:lpstr>Sertifika Yüklenmesi</vt:lpstr>
      <vt:lpstr>Sertifika Yüklenmesi</vt:lpstr>
      <vt:lpstr>Sertifika Yüklenmesi</vt:lpstr>
      <vt:lpstr>Sertifika Yüklenmesi</vt:lpstr>
      <vt:lpstr>Sertifika Yüklenmesi</vt:lpstr>
      <vt:lpstr>Sertifika Yüklenmesi</vt:lpstr>
      <vt:lpstr>Sertifika Yüklenmesi</vt:lpstr>
      <vt:lpstr>Sertifika Yüklenmesi</vt:lpstr>
      <vt:lpstr>Sertifika Yüklenmesi</vt:lpstr>
      <vt:lpstr>Sertifika Yüklenmesi</vt:lpstr>
      <vt:lpstr>Sertifika Yüklenmesi</vt:lpstr>
      <vt:lpstr>Sertifika Yüklenmesi</vt:lpstr>
      <vt:lpstr>Sertifika Yüklenmesi</vt:lpstr>
      <vt:lpstr>Sertifika Yüklenmesi</vt:lpstr>
      <vt:lpstr>Sertifika Yüklenmesi</vt:lpstr>
      <vt:lpstr>Analizler ve Filtrelemeler</vt:lpstr>
      <vt:lpstr>Analizler ve Filtrelemeler</vt:lpstr>
      <vt:lpstr>Analizler ve Filtrelemeler</vt:lpstr>
      <vt:lpstr>Analizler ve Filtrelemeler</vt:lpstr>
      <vt:lpstr>Analizler ve Filtrelemeler</vt:lpstr>
      <vt:lpstr>Analizler ve Filtrelemeler</vt:lpstr>
      <vt:lpstr>Analizler ve Filtrelemeler</vt:lpstr>
      <vt:lpstr>Analizler ve Filtrelemeler</vt:lpstr>
      <vt:lpstr>Analizler ve Filtrelemeler</vt:lpstr>
      <vt:lpstr>Analizler ve Filtrelemeler</vt:lpstr>
      <vt:lpstr>Analizler ve Filtrelemeler</vt:lpstr>
      <vt:lpstr>Trafiği Durdurmak</vt:lpstr>
      <vt:lpstr>Trafiği Durdurmak</vt:lpstr>
      <vt:lpstr>Trafiği Durdurmak</vt:lpstr>
      <vt:lpstr>Trafiği Durdurmak</vt:lpstr>
      <vt:lpstr>Trafiği Durdurmak</vt:lpstr>
      <vt:lpstr>Trafiği Değiştirmek</vt:lpstr>
      <vt:lpstr>Trafiği Değiştirmek</vt:lpstr>
      <vt:lpstr>Trafiği Değiştirmek</vt:lpstr>
      <vt:lpstr>Trafiği Değiştirmek</vt:lpstr>
      <vt:lpstr>Trafiği Değiştirmek</vt:lpstr>
      <vt:lpstr>Trafiği Değiştirmek</vt:lpstr>
      <vt:lpstr>Trafiği Değiştirmek</vt:lpstr>
      <vt:lpstr>Trafiği Değiştirmek</vt:lpstr>
      <vt:lpstr>Trafiği Değiştirmek</vt:lpstr>
      <vt:lpstr>Trafiği Değiştirmek</vt:lpstr>
      <vt:lpstr>Trafiği Değiştirmek</vt:lpstr>
      <vt:lpstr>Trafiği Değiştirmek</vt:lpstr>
      <vt:lpstr>Trafiği Değiştirmek</vt:lpstr>
      <vt:lpstr>Trafiği Değiştirmek</vt:lpstr>
      <vt:lpstr>Trafiği Değiştirmek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İÇERİK TASARIMI DERSİ 2. HAFTA</dc:title>
  <dc:creator>Furkan Aslan</dc:creator>
  <cp:lastModifiedBy>Furkan ATLAN</cp:lastModifiedBy>
  <cp:revision>923</cp:revision>
  <dcterms:created xsi:type="dcterms:W3CDTF">2024-02-18T18:13:34Z</dcterms:created>
  <dcterms:modified xsi:type="dcterms:W3CDTF">2025-05-07T03:58:35Z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2024-02-18T18:14:27Z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043d1765-d45d-4d1c-8df9-8de8575b1324</vt:lpwstr>
  </property>
  <property fmtid="{D5CDD505-2E9C-101B-9397-08002B2CF9AE}" pid="7" name="MSIP_Label_defa4170-0d19-0005-0004-bc88714345d2_ActionId">
    <vt:lpwstr>65218768-bae2-498b-802d-d9ad6cbc58ab</vt:lpwstr>
  </property>
  <property fmtid="{D5CDD505-2E9C-101B-9397-08002B2CF9AE}" pid="8" name="MSIP_Label_defa4170-0d19-0005-0004-bc88714345d2_ContentBits">
    <vt:lpwstr>0</vt:lpwstr>
  </property>
</Properties>
</file>